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319" r:id="rId2"/>
    <p:sldId id="322" r:id="rId3"/>
    <p:sldId id="323" r:id="rId4"/>
    <p:sldId id="324" r:id="rId5"/>
    <p:sldId id="325" r:id="rId6"/>
    <p:sldId id="326" r:id="rId7"/>
    <p:sldId id="327" r:id="rId8"/>
    <p:sldId id="352" r:id="rId9"/>
    <p:sldId id="353" r:id="rId10"/>
    <p:sldId id="354" r:id="rId11"/>
    <p:sldId id="355" r:id="rId12"/>
    <p:sldId id="356" r:id="rId13"/>
    <p:sldId id="357" r:id="rId14"/>
    <p:sldId id="358" r:id="rId15"/>
    <p:sldId id="359" r:id="rId16"/>
    <p:sldId id="360" r:id="rId17"/>
    <p:sldId id="361" r:id="rId18"/>
    <p:sldId id="362" r:id="rId19"/>
    <p:sldId id="363" r:id="rId20"/>
    <p:sldId id="364" r:id="rId21"/>
    <p:sldId id="365" r:id="rId22"/>
    <p:sldId id="366" r:id="rId23"/>
    <p:sldId id="367" r:id="rId24"/>
    <p:sldId id="368" r:id="rId25"/>
    <p:sldId id="369" r:id="rId26"/>
    <p:sldId id="370" r:id="rId27"/>
    <p:sldId id="371" r:id="rId28"/>
    <p:sldId id="372" r:id="rId29"/>
    <p:sldId id="373" r:id="rId30"/>
    <p:sldId id="374" r:id="rId31"/>
    <p:sldId id="375" r:id="rId32"/>
    <p:sldId id="376" r:id="rId33"/>
    <p:sldId id="377" r:id="rId34"/>
    <p:sldId id="378" r:id="rId35"/>
    <p:sldId id="379" r:id="rId36"/>
    <p:sldId id="380" r:id="rId37"/>
    <p:sldId id="381" r:id="rId38"/>
    <p:sldId id="382" r:id="rId39"/>
    <p:sldId id="387" r:id="rId40"/>
    <p:sldId id="389" r:id="rId41"/>
    <p:sldId id="383" r:id="rId42"/>
    <p:sldId id="384" r:id="rId43"/>
    <p:sldId id="385" r:id="rId44"/>
    <p:sldId id="386" r:id="rId45"/>
    <p:sldId id="390" r:id="rId46"/>
    <p:sldId id="411" r:id="rId47"/>
    <p:sldId id="412" r:id="rId48"/>
    <p:sldId id="414" r:id="rId49"/>
    <p:sldId id="415" r:id="rId50"/>
    <p:sldId id="416" r:id="rId51"/>
    <p:sldId id="417" r:id="rId52"/>
    <p:sldId id="418" r:id="rId53"/>
    <p:sldId id="419" r:id="rId54"/>
    <p:sldId id="422" r:id="rId55"/>
    <p:sldId id="405" r:id="rId56"/>
    <p:sldId id="407" r:id="rId57"/>
    <p:sldId id="408" r:id="rId58"/>
    <p:sldId id="409" r:id="rId59"/>
    <p:sldId id="391" r:id="rId60"/>
    <p:sldId id="392" r:id="rId61"/>
    <p:sldId id="397" r:id="rId62"/>
    <p:sldId id="393" r:id="rId63"/>
    <p:sldId id="394" r:id="rId64"/>
    <p:sldId id="395" r:id="rId65"/>
    <p:sldId id="396" r:id="rId66"/>
    <p:sldId id="398" r:id="rId67"/>
    <p:sldId id="404" r:id="rId68"/>
    <p:sldId id="423" r:id="rId69"/>
    <p:sldId id="400" r:id="rId70"/>
    <p:sldId id="401" r:id="rId71"/>
    <p:sldId id="402" r:id="rId72"/>
    <p:sldId id="403" r:id="rId73"/>
    <p:sldId id="410" r:id="rId74"/>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20" autoAdjust="0"/>
    <p:restoredTop sz="86079" autoAdjust="0"/>
  </p:normalViewPr>
  <p:slideViewPr>
    <p:cSldViewPr>
      <p:cViewPr>
        <p:scale>
          <a:sx n="171" d="100"/>
          <a:sy n="171" d="100"/>
        </p:scale>
        <p:origin x="1410" y="-24"/>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BCC87C-E94B-427B-BDE8-57E20C77FA8F}" type="datetimeFigureOut">
              <a:rPr lang="zh-TW" altLang="en-US" smtClean="0"/>
              <a:t>2023/4/14</a:t>
            </a:fld>
            <a:endParaRPr lang="zh-TW" altLang="en-US"/>
          </a:p>
        </p:txBody>
      </p:sp>
      <p:sp>
        <p:nvSpPr>
          <p:cNvPr id="4" name="投影片圖像版面配置區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7A6092-3CE3-4A6A-A16A-7BE374F531D7}" type="slidenum">
              <a:rPr lang="zh-TW" altLang="en-US" smtClean="0"/>
              <a:t>‹#›</a:t>
            </a:fld>
            <a:endParaRPr lang="zh-TW" altLang="en-US"/>
          </a:p>
        </p:txBody>
      </p:sp>
    </p:spTree>
    <p:extLst>
      <p:ext uri="{BB962C8B-B14F-4D97-AF65-F5344CB8AC3E}">
        <p14:creationId xmlns:p14="http://schemas.microsoft.com/office/powerpoint/2010/main" val="3522742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6"/>
        <p:cNvGrpSpPr/>
        <p:nvPr/>
      </p:nvGrpSpPr>
      <p:grpSpPr>
        <a:xfrm>
          <a:off x="0" y="0"/>
          <a:ext cx="0" cy="0"/>
          <a:chOff x="0" y="0"/>
          <a:chExt cx="0" cy="0"/>
        </a:xfrm>
      </p:grpSpPr>
      <p:sp>
        <p:nvSpPr>
          <p:cNvPr id="1397" name="Google Shape;1397;g522eca1928_0_20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8" name="Google Shape;1398;g522eca1928_0_20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25777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a:t>按一下以編輯母片標題樣式</a:t>
            </a:r>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a:t>按一下以編輯母片副標題樣式</a:t>
            </a:r>
          </a:p>
        </p:txBody>
      </p:sp>
      <p:sp>
        <p:nvSpPr>
          <p:cNvPr id="4" name="日期版面配置區 3"/>
          <p:cNvSpPr>
            <a:spLocks noGrp="1"/>
          </p:cNvSpPr>
          <p:nvPr>
            <p:ph type="dt" sz="half" idx="10"/>
          </p:nvPr>
        </p:nvSpPr>
        <p:spPr/>
        <p:txBody>
          <a:bodyPr/>
          <a:lstStyle/>
          <a:p>
            <a:fld id="{135C0E56-0770-4F7A-BFB7-998D33463B47}" type="datetime1">
              <a:rPr lang="zh-TW" altLang="en-US" smtClean="0"/>
              <a:t>2023/4/14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30427139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直排文字版面配置區 2"/>
          <p:cNvSpPr>
            <a:spLocks noGrp="1"/>
          </p:cNvSpPr>
          <p:nvPr>
            <p:ph type="body" orient="vert" idx="1"/>
          </p:nvPr>
        </p:nvSpPr>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6FB9E6EA-1DD9-4ECB-B0AE-ECDD55DCB7B9}" type="datetime1">
              <a:rPr lang="zh-TW" altLang="en-US" smtClean="0"/>
              <a:t>2023/4/14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3452177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a:t>按一下以編輯母片標題樣式</a:t>
            </a:r>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FE8F5665-C384-440C-BFB6-51D86C626037}" type="datetime1">
              <a:rPr lang="zh-TW" altLang="en-US" smtClean="0"/>
              <a:t>2023/4/14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1671355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9"/>
        <p:cNvGrpSpPr/>
        <p:nvPr/>
      </p:nvGrpSpPr>
      <p:grpSpPr>
        <a:xfrm>
          <a:off x="0" y="0"/>
          <a:ext cx="0" cy="0"/>
          <a:chOff x="0" y="0"/>
          <a:chExt cx="0" cy="0"/>
        </a:xfrm>
      </p:grpSpPr>
      <p:sp>
        <p:nvSpPr>
          <p:cNvPr id="170" name="Google Shape;170;p40"/>
          <p:cNvSpPr txBox="1">
            <a:spLocks noGrp="1"/>
          </p:cNvSpPr>
          <p:nvPr>
            <p:ph type="title"/>
          </p:nvPr>
        </p:nvSpPr>
        <p:spPr>
          <a:xfrm>
            <a:off x="311700" y="593367"/>
            <a:ext cx="8520600" cy="7636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1" name="Google Shape;171;p40"/>
          <p:cNvSpPr txBox="1">
            <a:spLocks noGrp="1"/>
          </p:cNvSpPr>
          <p:nvPr>
            <p:ph type="body" idx="1"/>
          </p:nvPr>
        </p:nvSpPr>
        <p:spPr>
          <a:xfrm>
            <a:off x="311700" y="1536633"/>
            <a:ext cx="8520600" cy="45552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72" name="Google Shape;172;p40"/>
          <p:cNvSpPr txBox="1">
            <a:spLocks noGrp="1"/>
          </p:cNvSpPr>
          <p:nvPr>
            <p:ph type="sldNum" idx="12"/>
          </p:nvPr>
        </p:nvSpPr>
        <p:spPr>
          <a:xfrm>
            <a:off x="8472458" y="6217623"/>
            <a:ext cx="548700" cy="5248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ca" smtClean="0"/>
              <a:pPr/>
              <a:t>‹#›</a:t>
            </a:fld>
            <a:endParaRPr lang="ca"/>
          </a:p>
        </p:txBody>
      </p:sp>
    </p:spTree>
    <p:extLst>
      <p:ext uri="{BB962C8B-B14F-4D97-AF65-F5344CB8AC3E}">
        <p14:creationId xmlns:p14="http://schemas.microsoft.com/office/powerpoint/2010/main" val="27533145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idx="1"/>
          </p:nvPr>
        </p:nvSpPr>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p:cNvSpPr>
            <a:spLocks noGrp="1"/>
          </p:cNvSpPr>
          <p:nvPr>
            <p:ph type="dt" sz="half" idx="10"/>
          </p:nvPr>
        </p:nvSpPr>
        <p:spPr/>
        <p:txBody>
          <a:bodyPr/>
          <a:lstStyle/>
          <a:p>
            <a:fld id="{18502DA0-AD30-47EB-B195-5C19D0E6B62A}" type="datetime1">
              <a:rPr lang="zh-TW" altLang="en-US" smtClean="0"/>
              <a:t>2023/4/14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36380415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a:t>按一下以編輯母片標題樣式</a:t>
            </a:r>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a:t>按一下以編輯母片文字樣式</a:t>
            </a:r>
          </a:p>
        </p:txBody>
      </p:sp>
      <p:sp>
        <p:nvSpPr>
          <p:cNvPr id="4" name="日期版面配置區 3"/>
          <p:cNvSpPr>
            <a:spLocks noGrp="1"/>
          </p:cNvSpPr>
          <p:nvPr>
            <p:ph type="dt" sz="half" idx="10"/>
          </p:nvPr>
        </p:nvSpPr>
        <p:spPr/>
        <p:txBody>
          <a:bodyPr/>
          <a:lstStyle/>
          <a:p>
            <a:fld id="{B447BD80-48ED-4F1B-B6A6-F0D5712798D6}" type="datetime1">
              <a:rPr lang="zh-TW" altLang="en-US" smtClean="0"/>
              <a:t>2023/4/14</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15186540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p:cNvSpPr>
            <a:spLocks noGrp="1"/>
          </p:cNvSpPr>
          <p:nvPr>
            <p:ph type="dt" sz="half" idx="10"/>
          </p:nvPr>
        </p:nvSpPr>
        <p:spPr/>
        <p:txBody>
          <a:bodyPr/>
          <a:lstStyle/>
          <a:p>
            <a:fld id="{DF896B3B-293F-4338-8229-055E4138175A}" type="datetime1">
              <a:rPr lang="zh-TW" altLang="en-US" smtClean="0"/>
              <a:t>2023/4/14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15460823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a:t>按一下以編輯母片標題樣式</a:t>
            </a:r>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p:cNvSpPr>
            <a:spLocks noGrp="1"/>
          </p:cNvSpPr>
          <p:nvPr>
            <p:ph type="dt" sz="half" idx="10"/>
          </p:nvPr>
        </p:nvSpPr>
        <p:spPr/>
        <p:txBody>
          <a:bodyPr/>
          <a:lstStyle/>
          <a:p>
            <a:fld id="{3E687371-512A-4390-B7C9-E3B17AAB9EB0}" type="datetime1">
              <a:rPr lang="zh-TW" altLang="en-US" smtClean="0"/>
              <a:t>2023/4/14</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20142414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a:t>按一下以編輯母片標題樣式</a:t>
            </a:r>
          </a:p>
        </p:txBody>
      </p:sp>
      <p:sp>
        <p:nvSpPr>
          <p:cNvPr id="3" name="日期版面配置區 2"/>
          <p:cNvSpPr>
            <a:spLocks noGrp="1"/>
          </p:cNvSpPr>
          <p:nvPr>
            <p:ph type="dt" sz="half" idx="10"/>
          </p:nvPr>
        </p:nvSpPr>
        <p:spPr/>
        <p:txBody>
          <a:bodyPr/>
          <a:lstStyle/>
          <a:p>
            <a:fld id="{E650AD65-CF34-404B-9B94-6ACDE9F4B97A}" type="datetime1">
              <a:rPr lang="zh-TW" altLang="en-US" smtClean="0"/>
              <a:t>2023/4/14</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2374681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868C35C1-672E-4467-A1FF-9852BDF79299}" type="datetime1">
              <a:rPr lang="zh-TW" altLang="en-US" smtClean="0"/>
              <a:t>2023/4/14</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25610695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a:t>按一下以編輯母片標題樣式</a:t>
            </a:r>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EAA22739-838B-489F-B5B3-FA79B8FFD0D1}" type="datetime1">
              <a:rPr lang="zh-TW" altLang="en-US" smtClean="0"/>
              <a:t>2023/4/14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4007964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a:t>按一下以編輯母片標題樣式</a:t>
            </a:r>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a:t>按一下以編輯母片文字樣式</a:t>
            </a:r>
          </a:p>
        </p:txBody>
      </p:sp>
      <p:sp>
        <p:nvSpPr>
          <p:cNvPr id="5" name="日期版面配置區 4"/>
          <p:cNvSpPr>
            <a:spLocks noGrp="1"/>
          </p:cNvSpPr>
          <p:nvPr>
            <p:ph type="dt" sz="half" idx="10"/>
          </p:nvPr>
        </p:nvSpPr>
        <p:spPr/>
        <p:txBody>
          <a:bodyPr/>
          <a:lstStyle/>
          <a:p>
            <a:fld id="{982F3B56-3BAD-4F76-A72D-E4CF54CEF9AD}" type="datetime1">
              <a:rPr lang="zh-TW" altLang="en-US" smtClean="0"/>
              <a:t>2023/4/14</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14310278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l="-3000" r="-3000"/>
          </a:stretch>
        </a:blipFill>
        <a:effectLst/>
      </p:bgPr>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dirty="0"/>
              <a:t>按一下以編輯母片標題樣式</a:t>
            </a:r>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dirty="0"/>
              <a:t>按一下以編輯母片文字樣式</a:t>
            </a:r>
          </a:p>
          <a:p>
            <a:pPr lvl="1"/>
            <a:r>
              <a:rPr lang="zh-TW" altLang="en-US" dirty="0"/>
              <a:t>第二層</a:t>
            </a:r>
          </a:p>
          <a:p>
            <a:pPr lvl="2"/>
            <a:r>
              <a:rPr lang="zh-TW" altLang="en-US" dirty="0"/>
              <a:t>第三層</a:t>
            </a:r>
          </a:p>
          <a:p>
            <a:pPr lvl="3"/>
            <a:r>
              <a:rPr lang="zh-TW" altLang="en-US" dirty="0"/>
              <a:t>第四層</a:t>
            </a:r>
          </a:p>
          <a:p>
            <a:pPr lvl="4"/>
            <a:r>
              <a:rPr lang="zh-TW" altLang="en-US" dirty="0"/>
              <a:t>第五層</a:t>
            </a:r>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73B2AE-69AA-4419-9AD0-C82EF03EFA48}" type="datetime1">
              <a:rPr lang="zh-TW" altLang="en-US" smtClean="0"/>
              <a:t>2023/4/14</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1A6D72-4E0E-4822-92DE-EF70A66F4C99}" type="slidenum">
              <a:rPr lang="zh-TW" altLang="en-US" smtClean="0"/>
              <a:t>‹#›</a:t>
            </a:fld>
            <a:endParaRPr lang="zh-TW" altLang="en-US"/>
          </a:p>
        </p:txBody>
      </p:sp>
    </p:spTree>
    <p:extLst>
      <p:ext uri="{BB962C8B-B14F-4D97-AF65-F5344CB8AC3E}">
        <p14:creationId xmlns:p14="http://schemas.microsoft.com/office/powerpoint/2010/main" val="27349402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400" rtl="0" eaLnBrk="1" latinLnBrk="0" hangingPunct="1">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微軟正黑體" panose="020B0604030504040204" pitchFamily="34" charset="-120"/>
          <a:ea typeface="微軟正黑體" panose="020B0604030504040204" pitchFamily="34" charset="-120"/>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微軟正黑體" panose="020B0604030504040204" pitchFamily="34" charset="-120"/>
          <a:ea typeface="微軟正黑體" panose="020B0604030504040204" pitchFamily="34" charset="-120"/>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微軟正黑體" panose="020B0604030504040204" pitchFamily="34" charset="-120"/>
          <a:ea typeface="微軟正黑體" panose="020B0604030504040204" pitchFamily="34" charset="-120"/>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微軟正黑體" panose="020B0604030504040204" pitchFamily="34" charset="-120"/>
          <a:ea typeface="微軟正黑體" panose="020B0604030504040204" pitchFamily="34" charset="-12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136.png"/><Relationship Id="rId7" Type="http://schemas.openxmlformats.org/officeDocument/2006/relationships/image" Target="../media/image135.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6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70.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r>
              <a:rPr lang="zh-TW" altLang="en-US" dirty="0" smtClean="0"/>
              <a:t>人工智慧</a:t>
            </a:r>
            <a:endParaRPr lang="zh-TW" altLang="en-US" dirty="0"/>
          </a:p>
        </p:txBody>
      </p:sp>
      <p:sp>
        <p:nvSpPr>
          <p:cNvPr id="3" name="副標題 2"/>
          <p:cNvSpPr>
            <a:spLocks noGrp="1"/>
          </p:cNvSpPr>
          <p:nvPr>
            <p:ph type="subTitle" idx="1"/>
          </p:nvPr>
        </p:nvSpPr>
        <p:spPr/>
        <p:txBody>
          <a:bodyPr/>
          <a:lstStyle/>
          <a:p>
            <a:endParaRPr lang="zh-TW" altLang="en-US" dirty="0"/>
          </a:p>
        </p:txBody>
      </p:sp>
      <p:sp>
        <p:nvSpPr>
          <p:cNvPr id="5" name="投影片編號版面配置區 4"/>
          <p:cNvSpPr>
            <a:spLocks noGrp="1"/>
          </p:cNvSpPr>
          <p:nvPr>
            <p:ph type="sldNum" sz="quarter" idx="12"/>
          </p:nvPr>
        </p:nvSpPr>
        <p:spPr/>
        <p:txBody>
          <a:bodyPr/>
          <a:lstStyle/>
          <a:p>
            <a:fld id="{1C9828DB-DA40-4A60-9D03-5C770DCC3DDB}" type="slidenum">
              <a:rPr lang="zh-TW" altLang="en-US" smtClean="0"/>
              <a:t>1</a:t>
            </a:fld>
            <a:endParaRPr lang="zh-TW" altLang="en-US"/>
          </a:p>
        </p:txBody>
      </p:sp>
    </p:spTree>
    <p:extLst>
      <p:ext uri="{BB962C8B-B14F-4D97-AF65-F5344CB8AC3E}">
        <p14:creationId xmlns:p14="http://schemas.microsoft.com/office/powerpoint/2010/main" val="11707459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8229600" cy="616145"/>
          </a:xfrm>
        </p:spPr>
        <p:txBody>
          <a:bodyPr>
            <a:normAutofit fontScale="90000"/>
          </a:bodyPr>
          <a:lstStyle/>
          <a:p>
            <a:r>
              <a:rPr lang="zh-TW" altLang="en-US" b="1" dirty="0">
                <a:effectLst>
                  <a:outerShdw blurRad="38100" dist="38100" dir="2700000" algn="tl">
                    <a:srgbClr val="000000">
                      <a:alpha val="43137"/>
                    </a:srgbClr>
                  </a:outerShdw>
                </a:effectLst>
              </a:rPr>
              <a:t>神經網路</a:t>
            </a:r>
            <a:endParaRPr lang="zh-TW" altLang="en-US" dirty="0"/>
          </a:p>
        </p:txBody>
      </p:sp>
      <p:pic>
        <p:nvPicPr>
          <p:cNvPr id="4" name="內容版面配置區 3"/>
          <p:cNvPicPr>
            <a:picLocks noGrp="1" noChangeAspect="1"/>
          </p:cNvPicPr>
          <p:nvPr>
            <p:ph idx="1"/>
          </p:nvPr>
        </p:nvPicPr>
        <p:blipFill rotWithShape="1">
          <a:blip r:embed="rId2"/>
          <a:srcRect l="13508"/>
          <a:stretch/>
        </p:blipFill>
        <p:spPr>
          <a:xfrm>
            <a:off x="0" y="1886900"/>
            <a:ext cx="4432215" cy="2590800"/>
          </a:xfrm>
          <a:prstGeom prst="rect">
            <a:avLst/>
          </a:prstGeom>
        </p:spPr>
      </p:pic>
      <p:sp>
        <p:nvSpPr>
          <p:cNvPr id="5" name="矩形 4"/>
          <p:cNvSpPr/>
          <p:nvPr/>
        </p:nvSpPr>
        <p:spPr>
          <a:xfrm>
            <a:off x="115201" y="6435723"/>
            <a:ext cx="6994181" cy="369332"/>
          </a:xfrm>
          <a:prstGeom prst="rect">
            <a:avLst/>
          </a:prstGeom>
        </p:spPr>
        <p:txBody>
          <a:bodyPr wrap="square">
            <a:spAutoFit/>
          </a:bodyPr>
          <a:lstStyle/>
          <a:p>
            <a:r>
              <a:rPr lang="en-US" altLang="zh-TW" dirty="0"/>
              <a:t>https://</a:t>
            </a:r>
            <a:r>
              <a:rPr lang="en-US" altLang="zh-TW" dirty="0" smtClean="0"/>
              <a:t>ithelp.ithome.com.tw/articles/10191528</a:t>
            </a:r>
            <a:endParaRPr lang="zh-TW" altLang="en-US" dirty="0"/>
          </a:p>
        </p:txBody>
      </p:sp>
      <p:sp>
        <p:nvSpPr>
          <p:cNvPr id="6" name="矩形 5"/>
          <p:cNvSpPr/>
          <p:nvPr/>
        </p:nvSpPr>
        <p:spPr>
          <a:xfrm>
            <a:off x="3612292" y="890783"/>
            <a:ext cx="4572000" cy="923330"/>
          </a:xfrm>
          <a:prstGeom prst="rect">
            <a:avLst/>
          </a:prstGeom>
        </p:spPr>
        <p:txBody>
          <a:bodyPr>
            <a:spAutoFit/>
          </a:bodyPr>
          <a:lstStyle/>
          <a:p>
            <a:r>
              <a:rPr lang="zh-TW" altLang="en-US" dirty="0"/>
              <a:t>生物神經系統的結構，神經元</a:t>
            </a:r>
            <a:r>
              <a:rPr lang="en-US" altLang="zh-TW" dirty="0"/>
              <a:t>(Neuron)</a:t>
            </a:r>
            <a:r>
              <a:rPr lang="zh-TW" altLang="en-US" dirty="0"/>
              <a:t>之間互相連結，由外部神經元接收信號，再層層傳導至其他神經元，最後作出反應的過程</a:t>
            </a:r>
          </a:p>
        </p:txBody>
      </p:sp>
      <p:pic>
        <p:nvPicPr>
          <p:cNvPr id="7" name="圖片 6"/>
          <p:cNvPicPr>
            <a:picLocks noChangeAspect="1"/>
          </p:cNvPicPr>
          <p:nvPr/>
        </p:nvPicPr>
        <p:blipFill>
          <a:blip r:embed="rId3"/>
          <a:stretch>
            <a:fillRect/>
          </a:stretch>
        </p:blipFill>
        <p:spPr>
          <a:xfrm>
            <a:off x="3961757" y="2010324"/>
            <a:ext cx="4692993" cy="3982340"/>
          </a:xfrm>
          <a:prstGeom prst="rect">
            <a:avLst/>
          </a:prstGeom>
        </p:spPr>
      </p:pic>
      <p:sp>
        <p:nvSpPr>
          <p:cNvPr id="8" name="矩形 7"/>
          <p:cNvSpPr/>
          <p:nvPr/>
        </p:nvSpPr>
        <p:spPr>
          <a:xfrm>
            <a:off x="628650" y="1296039"/>
            <a:ext cx="1649234" cy="369332"/>
          </a:xfrm>
          <a:prstGeom prst="rect">
            <a:avLst/>
          </a:prstGeom>
        </p:spPr>
        <p:txBody>
          <a:bodyPr wrap="none">
            <a:spAutoFit/>
          </a:bodyPr>
          <a:lstStyle/>
          <a:p>
            <a:r>
              <a:rPr lang="en-US" altLang="zh-TW" b="1" dirty="0">
                <a:solidFill>
                  <a:srgbClr val="FF0000"/>
                </a:solidFill>
                <a:effectLst>
                  <a:outerShdw blurRad="38100" dist="38100" dir="2700000" algn="tl">
                    <a:srgbClr val="000000">
                      <a:alpha val="43137"/>
                    </a:srgbClr>
                  </a:outerShdw>
                </a:effectLst>
              </a:rPr>
              <a:t>neural network</a:t>
            </a:r>
            <a:endParaRPr lang="zh-TW" altLang="en-US" b="1" dirty="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22585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2131539"/>
            <a:ext cx="9144000" cy="186352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矩形 1"/>
          <p:cNvSpPr/>
          <p:nvPr/>
        </p:nvSpPr>
        <p:spPr>
          <a:xfrm>
            <a:off x="1463618" y="2210760"/>
            <a:ext cx="4114781" cy="338554"/>
          </a:xfrm>
          <a:prstGeom prst="rect">
            <a:avLst/>
          </a:prstGeom>
        </p:spPr>
        <p:txBody>
          <a:bodyPr wrap="none">
            <a:spAutoFit/>
          </a:bodyPr>
          <a:lstStyle/>
          <a:p>
            <a:r>
              <a:rPr lang="en-US" altLang="zh-TW" sz="1600" dirty="0"/>
              <a:t>Frank Rosenblatt (July 11, 1928 – July 11, 1971)</a:t>
            </a:r>
            <a:endParaRPr lang="zh-TW" altLang="en-US" sz="1600" dirty="0"/>
          </a:p>
        </p:txBody>
      </p:sp>
      <p:pic>
        <p:nvPicPr>
          <p:cNvPr id="3" name="圖片 2"/>
          <p:cNvPicPr>
            <a:picLocks noChangeAspect="1"/>
          </p:cNvPicPr>
          <p:nvPr/>
        </p:nvPicPr>
        <p:blipFill>
          <a:blip r:embed="rId2"/>
          <a:stretch>
            <a:fillRect/>
          </a:stretch>
        </p:blipFill>
        <p:spPr>
          <a:xfrm>
            <a:off x="191008" y="2227467"/>
            <a:ext cx="1309570" cy="1702442"/>
          </a:xfrm>
          <a:prstGeom prst="rect">
            <a:avLst/>
          </a:prstGeom>
        </p:spPr>
      </p:pic>
      <p:sp>
        <p:nvSpPr>
          <p:cNvPr id="4" name="矩形 3"/>
          <p:cNvSpPr/>
          <p:nvPr/>
        </p:nvSpPr>
        <p:spPr>
          <a:xfrm>
            <a:off x="1623558" y="2573807"/>
            <a:ext cx="6503772" cy="1200329"/>
          </a:xfrm>
          <a:prstGeom prst="rect">
            <a:avLst/>
          </a:prstGeom>
        </p:spPr>
        <p:txBody>
          <a:bodyPr wrap="square">
            <a:spAutoFit/>
          </a:bodyPr>
          <a:lstStyle/>
          <a:p>
            <a:r>
              <a:rPr lang="zh-TW" altLang="en-US" dirty="0"/>
              <a:t>感知器是神經網絡的一種形式，由</a:t>
            </a:r>
            <a:r>
              <a:rPr lang="en-US" altLang="zh-TW" dirty="0"/>
              <a:t>Frank Rosenblatt</a:t>
            </a:r>
            <a:r>
              <a:rPr lang="zh-TW" altLang="en-US" dirty="0"/>
              <a:t>於</a:t>
            </a:r>
            <a:r>
              <a:rPr lang="en-US" altLang="zh-TW" dirty="0"/>
              <a:t>1958</a:t>
            </a:r>
            <a:r>
              <a:rPr lang="zh-TW" altLang="en-US" dirty="0"/>
              <a:t>年提出。與多數</a:t>
            </a:r>
            <a:r>
              <a:rPr lang="en-US" altLang="zh-TW" dirty="0"/>
              <a:t>AI</a:t>
            </a:r>
            <a:r>
              <a:rPr lang="zh-TW" altLang="en-US" dirty="0"/>
              <a:t>研究者一樣，他對這一發明的潛力非常樂觀，預言說「感知器最終將能夠學習，作出決策和翻譯語言」。整個六十年代裡這一方向的研究工作都很活躍</a:t>
            </a:r>
            <a:r>
              <a:rPr lang="zh-TW" altLang="en-US" dirty="0" smtClean="0"/>
              <a:t>。</a:t>
            </a:r>
            <a:endParaRPr lang="zh-TW" altLang="en-US" dirty="0"/>
          </a:p>
        </p:txBody>
      </p:sp>
      <p:sp>
        <p:nvSpPr>
          <p:cNvPr id="5" name="矩形 4"/>
          <p:cNvSpPr/>
          <p:nvPr/>
        </p:nvSpPr>
        <p:spPr>
          <a:xfrm>
            <a:off x="191008" y="4216404"/>
            <a:ext cx="4974115" cy="1661993"/>
          </a:xfrm>
          <a:prstGeom prst="rect">
            <a:avLst/>
          </a:prstGeom>
        </p:spPr>
        <p:txBody>
          <a:bodyPr wrap="square">
            <a:spAutoFit/>
          </a:bodyPr>
          <a:lstStyle/>
          <a:p>
            <a:r>
              <a:rPr lang="en-US" altLang="zh-TW" dirty="0"/>
              <a:t>1969</a:t>
            </a:r>
            <a:r>
              <a:rPr lang="zh-TW" altLang="en-US" dirty="0"/>
              <a:t>年</a:t>
            </a:r>
            <a:r>
              <a:rPr lang="en-US" altLang="zh-TW" dirty="0"/>
              <a:t>Minsky</a:t>
            </a:r>
            <a:r>
              <a:rPr lang="zh-TW" altLang="en-US" dirty="0"/>
              <a:t>和</a:t>
            </a:r>
            <a:r>
              <a:rPr lang="en-US" altLang="zh-TW" dirty="0" err="1"/>
              <a:t>Papert</a:t>
            </a:r>
            <a:r>
              <a:rPr lang="zh-TW" altLang="en-US" dirty="0"/>
              <a:t>出版了著作</a:t>
            </a:r>
            <a:r>
              <a:rPr lang="en-US" altLang="zh-TW" dirty="0"/>
              <a:t>《</a:t>
            </a:r>
            <a:r>
              <a:rPr lang="zh-TW" altLang="en-US" dirty="0"/>
              <a:t>感知器</a:t>
            </a:r>
            <a:r>
              <a:rPr lang="en-US" altLang="zh-TW" dirty="0"/>
              <a:t>》</a:t>
            </a:r>
            <a:r>
              <a:rPr lang="zh-TW" altLang="en-US" dirty="0"/>
              <a:t>，書中暗示感知器具有嚴重局限，而</a:t>
            </a:r>
            <a:r>
              <a:rPr lang="en-US" altLang="zh-TW" dirty="0"/>
              <a:t>Frank Rosenblatt</a:t>
            </a:r>
            <a:r>
              <a:rPr lang="zh-TW" altLang="en-US" dirty="0"/>
              <a:t>的預言過於誇張</a:t>
            </a:r>
            <a:r>
              <a:rPr lang="zh-TW" altLang="en-US" dirty="0" smtClean="0"/>
              <a:t>。</a:t>
            </a:r>
            <a:endParaRPr lang="en-US" altLang="zh-TW" dirty="0" smtClean="0"/>
          </a:p>
          <a:p>
            <a:r>
              <a:rPr lang="zh-TW" altLang="en-US" sz="1200" dirty="0" smtClean="0"/>
              <a:t>這</a:t>
            </a:r>
            <a:r>
              <a:rPr lang="zh-TW" altLang="en-US" sz="1200" dirty="0"/>
              <a:t>本書的影響是破壞性的：聯結主義的研究因此停滯了十年。後來新一代研究者使這一領域獲得重生，並使其成為人工智慧中的重要部分；遺憾的是</a:t>
            </a:r>
            <a:r>
              <a:rPr lang="en-US" altLang="zh-TW" sz="1200" dirty="0"/>
              <a:t>Rosenblatt</a:t>
            </a:r>
            <a:r>
              <a:rPr lang="zh-TW" altLang="en-US" sz="1200" dirty="0"/>
              <a:t>沒能看到這些，他在</a:t>
            </a:r>
            <a:r>
              <a:rPr lang="en-US" altLang="zh-TW" sz="1200" dirty="0"/>
              <a:t>《</a:t>
            </a:r>
            <a:r>
              <a:rPr lang="zh-TW" altLang="en-US" sz="1200" dirty="0"/>
              <a:t>感知器</a:t>
            </a:r>
            <a:r>
              <a:rPr lang="en-US" altLang="zh-TW" sz="1200" dirty="0"/>
              <a:t>》</a:t>
            </a:r>
            <a:r>
              <a:rPr lang="zh-TW" altLang="en-US" sz="1200" dirty="0"/>
              <a:t>問世後不久即因遊船事故去世</a:t>
            </a:r>
          </a:p>
        </p:txBody>
      </p:sp>
      <p:pic>
        <p:nvPicPr>
          <p:cNvPr id="7" name="圖片 6"/>
          <p:cNvPicPr>
            <a:picLocks noChangeAspect="1"/>
          </p:cNvPicPr>
          <p:nvPr/>
        </p:nvPicPr>
        <p:blipFill>
          <a:blip r:embed="rId3"/>
          <a:stretch>
            <a:fillRect/>
          </a:stretch>
        </p:blipFill>
        <p:spPr>
          <a:xfrm>
            <a:off x="5249376" y="4272471"/>
            <a:ext cx="1266754" cy="1906378"/>
          </a:xfrm>
          <a:prstGeom prst="rect">
            <a:avLst/>
          </a:prstGeom>
        </p:spPr>
      </p:pic>
      <p:sp>
        <p:nvSpPr>
          <p:cNvPr id="8" name="矩形 7"/>
          <p:cNvSpPr/>
          <p:nvPr/>
        </p:nvSpPr>
        <p:spPr>
          <a:xfrm>
            <a:off x="4263080" y="3903139"/>
            <a:ext cx="4880920" cy="369332"/>
          </a:xfrm>
          <a:prstGeom prst="rect">
            <a:avLst/>
          </a:prstGeom>
        </p:spPr>
        <p:txBody>
          <a:bodyPr wrap="square">
            <a:spAutoFit/>
          </a:bodyPr>
          <a:lstStyle/>
          <a:p>
            <a:r>
              <a:rPr lang="en-US" altLang="zh-TW" dirty="0"/>
              <a:t>https://en.wikipedia.org/wiki/Perceptrons_(book)</a:t>
            </a:r>
            <a:endParaRPr lang="zh-TW" altLang="en-US" dirty="0"/>
          </a:p>
        </p:txBody>
      </p:sp>
      <p:sp>
        <p:nvSpPr>
          <p:cNvPr id="6" name="矩形 5"/>
          <p:cNvSpPr/>
          <p:nvPr/>
        </p:nvSpPr>
        <p:spPr>
          <a:xfrm>
            <a:off x="191008" y="583951"/>
            <a:ext cx="3382657" cy="369332"/>
          </a:xfrm>
          <a:prstGeom prst="rect">
            <a:avLst/>
          </a:prstGeom>
        </p:spPr>
        <p:txBody>
          <a:bodyPr wrap="none">
            <a:spAutoFit/>
          </a:bodyPr>
          <a:lstStyle/>
          <a:p>
            <a:r>
              <a:rPr lang="en-US" altLang="zh-TW" dirty="0"/>
              <a:t>1956</a:t>
            </a:r>
            <a:r>
              <a:rPr lang="zh-TW" altLang="en-US" dirty="0"/>
              <a:t>年達特茅斯會議：</a:t>
            </a:r>
            <a:r>
              <a:rPr lang="en-US" altLang="zh-TW" dirty="0"/>
              <a:t>AI</a:t>
            </a:r>
            <a:r>
              <a:rPr lang="zh-TW" altLang="en-US" dirty="0"/>
              <a:t>的誕生</a:t>
            </a:r>
          </a:p>
        </p:txBody>
      </p:sp>
      <p:sp>
        <p:nvSpPr>
          <p:cNvPr id="9" name="矩形 8"/>
          <p:cNvSpPr/>
          <p:nvPr/>
        </p:nvSpPr>
        <p:spPr>
          <a:xfrm>
            <a:off x="191009" y="113334"/>
            <a:ext cx="8557575" cy="523220"/>
          </a:xfrm>
          <a:prstGeom prst="rect">
            <a:avLst/>
          </a:prstGeom>
        </p:spPr>
        <p:txBody>
          <a:bodyPr wrap="square">
            <a:spAutoFit/>
          </a:bodyPr>
          <a:lstStyle/>
          <a:p>
            <a:r>
              <a:rPr lang="en-US" altLang="zh-TW" sz="2800" dirty="0" smtClean="0"/>
              <a:t>AI</a:t>
            </a:r>
            <a:r>
              <a:rPr lang="zh-TW" altLang="en-US" sz="2800" dirty="0" smtClean="0"/>
              <a:t> 第一</a:t>
            </a:r>
            <a:r>
              <a:rPr lang="zh-TW" altLang="en-US" sz="2800" dirty="0"/>
              <a:t>個</a:t>
            </a:r>
            <a:r>
              <a:rPr lang="zh-TW" altLang="en-US" sz="2800" dirty="0" smtClean="0"/>
              <a:t>黃金</a:t>
            </a:r>
            <a:r>
              <a:rPr lang="zh-TW" altLang="en-US" sz="2800" dirty="0"/>
              <a:t>年代：</a:t>
            </a:r>
            <a:r>
              <a:rPr lang="en-US" altLang="zh-TW" sz="2800" dirty="0"/>
              <a:t>1956 - 1974</a:t>
            </a:r>
            <a:endParaRPr lang="zh-TW" altLang="en-US" sz="2800" dirty="0"/>
          </a:p>
        </p:txBody>
      </p:sp>
      <p:sp>
        <p:nvSpPr>
          <p:cNvPr id="10" name="矩形 9"/>
          <p:cNvSpPr/>
          <p:nvPr/>
        </p:nvSpPr>
        <p:spPr>
          <a:xfrm>
            <a:off x="187958" y="947924"/>
            <a:ext cx="8768530" cy="1015663"/>
          </a:xfrm>
          <a:prstGeom prst="rect">
            <a:avLst/>
          </a:prstGeom>
        </p:spPr>
        <p:txBody>
          <a:bodyPr wrap="square">
            <a:spAutoFit/>
          </a:bodyPr>
          <a:lstStyle/>
          <a:p>
            <a:r>
              <a:rPr lang="en-US" altLang="zh-TW" sz="1200" dirty="0"/>
              <a:t>1956</a:t>
            </a:r>
            <a:r>
              <a:rPr lang="zh-TW" altLang="en-US" sz="1200" dirty="0"/>
              <a:t>年達特矛斯</a:t>
            </a:r>
            <a:r>
              <a:rPr lang="zh-TW" altLang="en-US" sz="1200" dirty="0" smtClean="0"/>
              <a:t>會議的</a:t>
            </a:r>
            <a:r>
              <a:rPr lang="zh-TW" altLang="en-US" sz="1200" dirty="0"/>
              <a:t>組織者是馬文</a:t>
            </a:r>
            <a:r>
              <a:rPr lang="en-US" altLang="zh-TW" sz="1200" dirty="0"/>
              <a:t>·</a:t>
            </a:r>
            <a:r>
              <a:rPr lang="zh-TW" altLang="en-US" sz="1200" dirty="0"/>
              <a:t>明斯基，約翰</a:t>
            </a:r>
            <a:r>
              <a:rPr lang="en-US" altLang="zh-TW" sz="1200" dirty="0"/>
              <a:t>·</a:t>
            </a:r>
            <a:r>
              <a:rPr lang="zh-TW" altLang="en-US" sz="1200" dirty="0"/>
              <a:t>麥卡錫和另兩位資深科學家克勞德</a:t>
            </a:r>
            <a:r>
              <a:rPr lang="en-US" altLang="zh-TW" sz="1200" dirty="0"/>
              <a:t>·</a:t>
            </a:r>
            <a:r>
              <a:rPr lang="zh-TW" altLang="en-US" sz="1200" dirty="0"/>
              <a:t>香農</a:t>
            </a:r>
            <a:r>
              <a:rPr lang="zh-TW" altLang="en-US" sz="1200" dirty="0" smtClean="0"/>
              <a:t>以及</a:t>
            </a:r>
            <a:r>
              <a:rPr lang="en-US" altLang="zh-TW" sz="1200" dirty="0" smtClean="0"/>
              <a:t>Nathan Rochester</a:t>
            </a:r>
            <a:r>
              <a:rPr lang="zh-TW" altLang="en-US" sz="1200" dirty="0" smtClean="0"/>
              <a:t>。</a:t>
            </a:r>
            <a:endParaRPr lang="en-US" altLang="zh-TW" sz="1200" dirty="0" smtClean="0"/>
          </a:p>
          <a:p>
            <a:r>
              <a:rPr lang="zh-TW" altLang="en-US" sz="1200" dirty="0" smtClean="0"/>
              <a:t>會議</a:t>
            </a:r>
            <a:r>
              <a:rPr lang="zh-TW" altLang="en-US" sz="1200" dirty="0"/>
              <a:t>提出的斷言之一是「學習或者智能的任何其他特性的每一個方面都應能被精確地加以描述，使得機器可以對其進行模擬。」 </a:t>
            </a:r>
            <a:endParaRPr lang="en-US" altLang="zh-TW" sz="1200" dirty="0"/>
          </a:p>
          <a:p>
            <a:r>
              <a:rPr lang="zh-TW" altLang="en-US" sz="1200" dirty="0" smtClean="0"/>
              <a:t>與會</a:t>
            </a:r>
            <a:r>
              <a:rPr lang="zh-TW" altLang="en-US" sz="1200" dirty="0"/>
              <a:t>者</a:t>
            </a:r>
            <a:r>
              <a:rPr lang="zh-TW" altLang="en-US" sz="1200" dirty="0" smtClean="0"/>
              <a:t>包括</a:t>
            </a:r>
            <a:r>
              <a:rPr lang="en-US" altLang="zh-TW" sz="1200" dirty="0" smtClean="0"/>
              <a:t>Ray </a:t>
            </a:r>
            <a:r>
              <a:rPr lang="en-US" altLang="zh-TW" sz="1200" dirty="0" err="1" smtClean="0"/>
              <a:t>Solomonoff</a:t>
            </a:r>
            <a:r>
              <a:rPr lang="zh-TW" altLang="en-US" sz="1200" dirty="0" smtClean="0"/>
              <a:t>，</a:t>
            </a:r>
            <a:r>
              <a:rPr lang="en-US" altLang="zh-TW" sz="1200" dirty="0" smtClean="0"/>
              <a:t>Oliver </a:t>
            </a:r>
            <a:r>
              <a:rPr lang="en-US" altLang="zh-TW" sz="1200" dirty="0" err="1" smtClean="0"/>
              <a:t>Selfridg</a:t>
            </a:r>
            <a:r>
              <a:rPr lang="zh-TW" altLang="en-US" sz="1200" dirty="0" smtClean="0"/>
              <a:t>），</a:t>
            </a:r>
            <a:r>
              <a:rPr lang="en-US" altLang="zh-TW" sz="1200" dirty="0" err="1"/>
              <a:t>Trenchard</a:t>
            </a:r>
            <a:r>
              <a:rPr lang="en-US" altLang="zh-TW" sz="1200" dirty="0"/>
              <a:t> More</a:t>
            </a:r>
            <a:r>
              <a:rPr lang="zh-TW" altLang="en-US" sz="1200" dirty="0" smtClean="0"/>
              <a:t>，</a:t>
            </a:r>
            <a:r>
              <a:rPr lang="en-US" altLang="zh-TW" sz="1200" dirty="0" smtClean="0"/>
              <a:t>Arthur Samuel</a:t>
            </a:r>
            <a:r>
              <a:rPr lang="zh-TW" altLang="en-US" sz="1200" dirty="0" smtClean="0"/>
              <a:t>，</a:t>
            </a:r>
            <a:r>
              <a:rPr lang="zh-TW" altLang="en-US" sz="1200" dirty="0"/>
              <a:t>艾倫</a:t>
            </a:r>
            <a:r>
              <a:rPr lang="en-US" altLang="zh-TW" sz="1200" dirty="0"/>
              <a:t>·</a:t>
            </a:r>
            <a:r>
              <a:rPr lang="zh-TW" altLang="en-US" sz="1200" dirty="0"/>
              <a:t>紐厄爾和赫伯特</a:t>
            </a:r>
            <a:r>
              <a:rPr lang="en-US" altLang="zh-TW" sz="1200" dirty="0"/>
              <a:t>·</a:t>
            </a:r>
            <a:r>
              <a:rPr lang="zh-TW" altLang="en-US" sz="1200" dirty="0"/>
              <a:t>西</a:t>
            </a:r>
            <a:r>
              <a:rPr lang="zh-TW" altLang="en-US" sz="1200" dirty="0" smtClean="0"/>
              <a:t>蒙</a:t>
            </a:r>
            <a:endParaRPr lang="en-US" altLang="zh-TW" sz="1200" dirty="0" smtClean="0"/>
          </a:p>
          <a:p>
            <a:r>
              <a:rPr lang="zh-TW" altLang="en-US" sz="1200" dirty="0" smtClean="0"/>
              <a:t>麥</a:t>
            </a:r>
            <a:r>
              <a:rPr lang="zh-TW" altLang="en-US" sz="1200" dirty="0"/>
              <a:t>卡錫則說服與會者接受「人工智慧」一詞作為本領域的名稱。</a:t>
            </a:r>
            <a:r>
              <a:rPr lang="en-US" altLang="zh-TW" sz="1200" dirty="0"/>
              <a:t>[43]1956</a:t>
            </a:r>
            <a:r>
              <a:rPr lang="zh-TW" altLang="en-US" sz="1200" dirty="0"/>
              <a:t>年達特矛斯會議上</a:t>
            </a:r>
            <a:r>
              <a:rPr lang="en-US" altLang="zh-TW" sz="1200" dirty="0"/>
              <a:t>AI</a:t>
            </a:r>
            <a:r>
              <a:rPr lang="zh-TW" altLang="en-US" sz="1200" dirty="0"/>
              <a:t>的名稱和任務得以確定，同時出現了最初的成就和最早的一批研究者，因此這一事件被廣泛承認為</a:t>
            </a:r>
            <a:r>
              <a:rPr lang="en-US" altLang="zh-TW" sz="1200" dirty="0"/>
              <a:t>AI</a:t>
            </a:r>
            <a:r>
              <a:rPr lang="zh-TW" altLang="en-US" sz="1200" dirty="0"/>
              <a:t>誕生的標誌。</a:t>
            </a:r>
          </a:p>
        </p:txBody>
      </p:sp>
      <p:sp>
        <p:nvSpPr>
          <p:cNvPr id="12" name="矩形 11"/>
          <p:cNvSpPr/>
          <p:nvPr/>
        </p:nvSpPr>
        <p:spPr>
          <a:xfrm>
            <a:off x="186401" y="6273225"/>
            <a:ext cx="4966424" cy="584775"/>
          </a:xfrm>
          <a:prstGeom prst="rect">
            <a:avLst/>
          </a:prstGeom>
        </p:spPr>
        <p:txBody>
          <a:bodyPr wrap="none">
            <a:spAutoFit/>
          </a:bodyPr>
          <a:lstStyle/>
          <a:p>
            <a:r>
              <a:rPr lang="zh-TW" altLang="en-US" sz="3200" dirty="0"/>
              <a:t>第一次</a:t>
            </a:r>
            <a:r>
              <a:rPr lang="en-US" altLang="zh-TW" sz="3200" dirty="0"/>
              <a:t>AI</a:t>
            </a:r>
            <a:r>
              <a:rPr lang="zh-TW" altLang="en-US" sz="3200" dirty="0"/>
              <a:t>低谷：</a:t>
            </a:r>
            <a:r>
              <a:rPr lang="en-US" altLang="zh-TW" sz="3200" dirty="0"/>
              <a:t>1974 - 1980</a:t>
            </a:r>
            <a:endParaRPr lang="zh-TW" altLang="en-US" sz="3200" dirty="0"/>
          </a:p>
        </p:txBody>
      </p:sp>
    </p:spTree>
    <p:extLst>
      <p:ext uri="{BB962C8B-B14F-4D97-AF65-F5344CB8AC3E}">
        <p14:creationId xmlns:p14="http://schemas.microsoft.com/office/powerpoint/2010/main" val="2042822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0283" y="357403"/>
            <a:ext cx="5529468" cy="928215"/>
          </a:xfrm>
        </p:spPr>
        <p:txBody>
          <a:bodyPr/>
          <a:lstStyle/>
          <a:p>
            <a:r>
              <a:rPr lang="zh-TW" altLang="en-US" dirty="0" smtClean="0"/>
              <a:t>模型化</a:t>
            </a:r>
            <a:r>
              <a:rPr lang="en-US" altLang="zh-TW" dirty="0" smtClean="0">
                <a:sym typeface="Wingdings" panose="05000000000000000000" pitchFamily="2" charset="2"/>
              </a:rPr>
              <a:t></a:t>
            </a:r>
            <a:r>
              <a:rPr lang="zh-TW" altLang="en-US" b="1" dirty="0" smtClean="0">
                <a:solidFill>
                  <a:srgbClr val="00B050"/>
                </a:solidFill>
                <a:effectLst>
                  <a:outerShdw blurRad="38100" dist="38100" dir="2700000" algn="tl">
                    <a:srgbClr val="000000">
                      <a:alpha val="43137"/>
                    </a:srgbClr>
                  </a:outerShdw>
                </a:effectLst>
                <a:sym typeface="Wingdings" panose="05000000000000000000" pitchFamily="2" charset="2"/>
              </a:rPr>
              <a:t>類</a:t>
            </a:r>
            <a:r>
              <a:rPr lang="zh-TW" altLang="en-US" dirty="0" smtClean="0">
                <a:sym typeface="Wingdings" panose="05000000000000000000" pitchFamily="2" charset="2"/>
              </a:rPr>
              <a:t>神經網路</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569372" y="2390906"/>
            <a:ext cx="6433622" cy="3711124"/>
          </a:xfrm>
          <a:prstGeom prst="rect">
            <a:avLst/>
          </a:prstGeom>
        </p:spPr>
      </p:pic>
      <p:sp>
        <p:nvSpPr>
          <p:cNvPr id="5" name="矩形 4"/>
          <p:cNvSpPr/>
          <p:nvPr/>
        </p:nvSpPr>
        <p:spPr>
          <a:xfrm>
            <a:off x="2510391" y="1807390"/>
            <a:ext cx="1474378"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Weight(</a:t>
            </a:r>
            <a:r>
              <a:rPr lang="zh-TW" altLang="en-US" b="1" dirty="0" smtClean="0">
                <a:solidFill>
                  <a:srgbClr val="FF0000"/>
                </a:solidFill>
                <a:effectLst>
                  <a:outerShdw blurRad="38100" dist="38100" dir="2700000" algn="tl">
                    <a:srgbClr val="000000">
                      <a:alpha val="43137"/>
                    </a:srgbClr>
                  </a:outerShdw>
                </a:effectLst>
              </a:rPr>
              <a:t>權重</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6" name="矩形 5"/>
          <p:cNvSpPr/>
          <p:nvPr/>
        </p:nvSpPr>
        <p:spPr>
          <a:xfrm>
            <a:off x="3472346" y="5081930"/>
            <a:ext cx="1412566"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Bias(</a:t>
            </a:r>
            <a:r>
              <a:rPr lang="zh-TW" altLang="en-US" b="1" dirty="0" smtClean="0">
                <a:solidFill>
                  <a:srgbClr val="FF0000"/>
                </a:solidFill>
                <a:effectLst>
                  <a:outerShdw blurRad="38100" dist="38100" dir="2700000" algn="tl">
                    <a:srgbClr val="000000">
                      <a:alpha val="43137"/>
                    </a:srgbClr>
                  </a:outerShdw>
                </a:effectLst>
              </a:rPr>
              <a:t>偏權</a:t>
            </a:r>
            <a:r>
              <a:rPr lang="zh-TW" altLang="en-US" b="1" dirty="0">
                <a:solidFill>
                  <a:srgbClr val="FF0000"/>
                </a:solidFill>
                <a:effectLst>
                  <a:outerShdw blurRad="38100" dist="38100" dir="2700000" algn="tl">
                    <a:srgbClr val="000000">
                      <a:alpha val="43137"/>
                    </a:srgbClr>
                  </a:outerShdw>
                </a:effectLst>
              </a:rPr>
              <a:t>值</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7" name="矩形 6"/>
          <p:cNvSpPr/>
          <p:nvPr/>
        </p:nvSpPr>
        <p:spPr>
          <a:xfrm>
            <a:off x="5482281" y="2506236"/>
            <a:ext cx="1997676" cy="646331"/>
          </a:xfrm>
          <a:prstGeom prst="rect">
            <a:avLst/>
          </a:prstGeom>
        </p:spPr>
        <p:txBody>
          <a:bodyPr wrap="square">
            <a:spAutoFit/>
          </a:bodyPr>
          <a:lstStyle/>
          <a:p>
            <a:r>
              <a:rPr lang="zh-TW" altLang="en-US" b="1" dirty="0">
                <a:solidFill>
                  <a:srgbClr val="FF0000"/>
                </a:solidFill>
                <a:effectLst>
                  <a:outerShdw blurRad="38100" dist="38100" dir="2700000" algn="tl">
                    <a:srgbClr val="000000">
                      <a:alpha val="43137"/>
                    </a:srgbClr>
                  </a:outerShdw>
                </a:effectLst>
              </a:rPr>
              <a:t>激活</a:t>
            </a:r>
            <a:r>
              <a:rPr lang="zh-TW" altLang="en-US" b="1" dirty="0" smtClean="0">
                <a:solidFill>
                  <a:srgbClr val="FF0000"/>
                </a:solidFill>
                <a:effectLst>
                  <a:outerShdw blurRad="38100" dist="38100" dir="2700000" algn="tl">
                    <a:srgbClr val="000000">
                      <a:alpha val="43137"/>
                    </a:srgbClr>
                  </a:outerShdw>
                </a:effectLst>
              </a:rPr>
              <a:t>函數</a:t>
            </a:r>
            <a:endParaRPr lang="en-US" altLang="zh-TW" b="1" dirty="0" smtClean="0">
              <a:solidFill>
                <a:srgbClr val="FF0000"/>
              </a:solidFill>
              <a:effectLst>
                <a:outerShdw blurRad="38100" dist="38100" dir="2700000" algn="tl">
                  <a:srgbClr val="000000">
                    <a:alpha val="43137"/>
                  </a:srgbClr>
                </a:outerShdw>
              </a:effectLst>
            </a:endParaRPr>
          </a:p>
          <a:p>
            <a:r>
              <a:rPr lang="en-US" altLang="zh-TW" b="1" dirty="0" smtClean="0">
                <a:solidFill>
                  <a:srgbClr val="FF0000"/>
                </a:solidFill>
                <a:effectLst>
                  <a:outerShdw blurRad="38100" dist="38100" dir="2700000" algn="tl">
                    <a:srgbClr val="000000">
                      <a:alpha val="43137"/>
                    </a:srgbClr>
                  </a:outerShdw>
                </a:effectLst>
              </a:rPr>
              <a:t>Activation function</a:t>
            </a:r>
            <a:endParaRPr lang="zh-TW" altLang="en-US" b="1" dirty="0">
              <a:solidFill>
                <a:srgbClr val="FF0000"/>
              </a:solidFill>
              <a:effectLst>
                <a:outerShdw blurRad="38100" dist="38100" dir="2700000" algn="tl">
                  <a:srgbClr val="000000">
                    <a:alpha val="43137"/>
                  </a:srgbClr>
                </a:outerShdw>
              </a:effectLst>
            </a:endParaRPr>
          </a:p>
        </p:txBody>
      </p:sp>
      <p:sp>
        <p:nvSpPr>
          <p:cNvPr id="8" name="矩形 7"/>
          <p:cNvSpPr/>
          <p:nvPr/>
        </p:nvSpPr>
        <p:spPr>
          <a:xfrm>
            <a:off x="4989090" y="1077782"/>
            <a:ext cx="3799886" cy="646331"/>
          </a:xfrm>
          <a:prstGeom prst="rect">
            <a:avLst/>
          </a:prstGeom>
        </p:spPr>
        <p:txBody>
          <a:bodyPr wrap="none">
            <a:spAutoFit/>
          </a:bodyPr>
          <a:lstStyle/>
          <a:p>
            <a:r>
              <a:rPr lang="zh-TW" altLang="en-US" sz="3600" b="1" dirty="0">
                <a:effectLst>
                  <a:outerShdw blurRad="38100" dist="38100" dir="2700000" algn="tl">
                    <a:srgbClr val="000000">
                      <a:alpha val="43137"/>
                    </a:srgbClr>
                  </a:outerShdw>
                </a:effectLst>
              </a:rPr>
              <a:t>感知機 </a:t>
            </a:r>
            <a:r>
              <a:rPr lang="en-US" altLang="zh-TW" sz="3600" b="1" dirty="0" smtClean="0">
                <a:effectLst>
                  <a:outerShdw blurRad="38100" dist="38100" dir="2700000" algn="tl">
                    <a:srgbClr val="000000">
                      <a:alpha val="43137"/>
                    </a:srgbClr>
                  </a:outerShdw>
                </a:effectLst>
              </a:rPr>
              <a:t>perceptron</a:t>
            </a:r>
            <a:endParaRPr lang="zh-TW" altLang="en-US" sz="3600" b="1" dirty="0">
              <a:effectLst>
                <a:outerShdw blurRad="38100" dist="38100" dir="2700000" algn="tl">
                  <a:srgbClr val="000000">
                    <a:alpha val="43137"/>
                  </a:srgbClr>
                </a:outerShdw>
              </a:effectLst>
            </a:endParaRPr>
          </a:p>
        </p:txBody>
      </p:sp>
      <p:sp>
        <p:nvSpPr>
          <p:cNvPr id="9" name="矩形 8"/>
          <p:cNvSpPr/>
          <p:nvPr/>
        </p:nvSpPr>
        <p:spPr>
          <a:xfrm>
            <a:off x="2477440" y="172737"/>
            <a:ext cx="3099951" cy="369332"/>
          </a:xfrm>
          <a:prstGeom prst="rect">
            <a:avLst/>
          </a:prstGeom>
        </p:spPr>
        <p:txBody>
          <a:bodyPr wrap="none">
            <a:spAutoFit/>
          </a:bodyPr>
          <a:lstStyle/>
          <a:p>
            <a:r>
              <a:rPr lang="en-US" altLang="zh-TW" b="1" dirty="0">
                <a:solidFill>
                  <a:srgbClr val="00B050"/>
                </a:solidFill>
                <a:effectLst>
                  <a:outerShdw blurRad="38100" dist="38100" dir="2700000" algn="tl">
                    <a:srgbClr val="000000">
                      <a:alpha val="43137"/>
                    </a:srgbClr>
                  </a:outerShdw>
                </a:effectLst>
              </a:rPr>
              <a:t>Artificial</a:t>
            </a:r>
            <a:r>
              <a:rPr lang="en-US" altLang="zh-TW" b="1" dirty="0">
                <a:solidFill>
                  <a:srgbClr val="FF0000"/>
                </a:solidFill>
                <a:effectLst>
                  <a:outerShdw blurRad="38100" dist="38100" dir="2700000" algn="tl">
                    <a:srgbClr val="000000">
                      <a:alpha val="43137"/>
                    </a:srgbClr>
                  </a:outerShdw>
                </a:effectLst>
              </a:rPr>
              <a:t> neural </a:t>
            </a:r>
            <a:r>
              <a:rPr lang="en-US" altLang="zh-TW" b="1" dirty="0" smtClean="0">
                <a:solidFill>
                  <a:srgbClr val="FF0000"/>
                </a:solidFill>
                <a:effectLst>
                  <a:outerShdw blurRad="38100" dist="38100" dir="2700000" algn="tl">
                    <a:srgbClr val="000000">
                      <a:alpha val="43137"/>
                    </a:srgbClr>
                  </a:outerShdw>
                </a:effectLst>
              </a:rPr>
              <a:t>network</a:t>
            </a:r>
            <a:r>
              <a:rPr lang="en-US" altLang="zh-TW" b="1" dirty="0" smtClean="0">
                <a:solidFill>
                  <a:srgbClr val="002060"/>
                </a:solidFill>
                <a:effectLst>
                  <a:outerShdw blurRad="38100" dist="38100" dir="2700000" algn="tl">
                    <a:srgbClr val="000000">
                      <a:alpha val="43137"/>
                    </a:srgbClr>
                  </a:outerShdw>
                </a:effectLst>
              </a:rPr>
              <a:t>(ANN)</a:t>
            </a:r>
            <a:endParaRPr lang="zh-TW" altLang="en-US" b="1" dirty="0">
              <a:solidFill>
                <a:srgbClr val="002060"/>
              </a:solidFill>
              <a:effectLst>
                <a:outerShdw blurRad="38100" dist="38100" dir="2700000" algn="tl">
                  <a:srgbClr val="000000">
                    <a:alpha val="43137"/>
                  </a:srgbClr>
                </a:outerShdw>
              </a:effectLst>
            </a:endParaRPr>
          </a:p>
        </p:txBody>
      </p:sp>
      <p:pic>
        <p:nvPicPr>
          <p:cNvPr id="3" name="圖片 2"/>
          <p:cNvPicPr>
            <a:picLocks noChangeAspect="1"/>
          </p:cNvPicPr>
          <p:nvPr/>
        </p:nvPicPr>
        <p:blipFill>
          <a:blip r:embed="rId3"/>
          <a:stretch>
            <a:fillRect/>
          </a:stretch>
        </p:blipFill>
        <p:spPr>
          <a:xfrm>
            <a:off x="5182681" y="4631996"/>
            <a:ext cx="3412703" cy="1638531"/>
          </a:xfrm>
          <a:prstGeom prst="rect">
            <a:avLst/>
          </a:prstGeom>
        </p:spPr>
      </p:pic>
    </p:spTree>
    <p:extLst>
      <p:ext uri="{BB962C8B-B14F-4D97-AF65-F5344CB8AC3E}">
        <p14:creationId xmlns:p14="http://schemas.microsoft.com/office/powerpoint/2010/main" val="2995022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a:t>激活函數</a:t>
            </a:r>
            <a:r>
              <a:rPr lang="en-US" altLang="zh-TW" dirty="0"/>
              <a:t>:Activation </a:t>
            </a:r>
            <a:r>
              <a:rPr lang="en-US" altLang="zh-TW" dirty="0" smtClean="0"/>
              <a:t>function</a:t>
            </a:r>
            <a:br>
              <a:rPr lang="en-US" altLang="zh-TW" dirty="0" smtClean="0"/>
            </a:br>
            <a:r>
              <a:rPr lang="en-US" altLang="zh-TW" dirty="0" smtClean="0"/>
              <a:t>Step Function</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389363" y="1764978"/>
            <a:ext cx="5835222" cy="4368080"/>
          </a:xfrm>
          <a:prstGeom prst="rect">
            <a:avLst/>
          </a:prstGeom>
        </p:spPr>
      </p:pic>
    </p:spTree>
    <p:extLst>
      <p:ext uri="{BB962C8B-B14F-4D97-AF65-F5344CB8AC3E}">
        <p14:creationId xmlns:p14="http://schemas.microsoft.com/office/powerpoint/2010/main" val="2601863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zh-TW" altLang="en-US" dirty="0" smtClean="0"/>
              <a:t>激活函數</a:t>
            </a:r>
            <a:r>
              <a:rPr lang="en-US" altLang="zh-TW" dirty="0"/>
              <a:t>:Activation function</a:t>
            </a:r>
            <a:r>
              <a:rPr lang="en-US" altLang="zh-TW" dirty="0" smtClean="0"/>
              <a:t/>
            </a:r>
            <a:br>
              <a:rPr lang="en-US" altLang="zh-TW" dirty="0" smtClean="0"/>
            </a:br>
            <a:r>
              <a:rPr lang="en-US" altLang="zh-TW" dirty="0" smtClean="0"/>
              <a:t>Sigmoid function</a:t>
            </a:r>
            <a:endParaRPr lang="zh-TW" altLang="en-US" dirty="0"/>
          </a:p>
        </p:txBody>
      </p:sp>
      <p:pic>
        <p:nvPicPr>
          <p:cNvPr id="8" name="內容版面配置區 7"/>
          <p:cNvPicPr>
            <a:picLocks noGrp="1" noChangeAspect="1"/>
          </p:cNvPicPr>
          <p:nvPr>
            <p:ph idx="1"/>
          </p:nvPr>
        </p:nvPicPr>
        <p:blipFill rotWithShape="1">
          <a:blip r:embed="rId2"/>
          <a:srcRect b="1277"/>
          <a:stretch/>
        </p:blipFill>
        <p:spPr>
          <a:xfrm>
            <a:off x="628650" y="1823980"/>
            <a:ext cx="7944293" cy="3818940"/>
          </a:xfrm>
          <a:prstGeom prst="rect">
            <a:avLst/>
          </a:prstGeom>
        </p:spPr>
      </p:pic>
      <p:sp>
        <p:nvSpPr>
          <p:cNvPr id="9" name="矩形 8"/>
          <p:cNvSpPr/>
          <p:nvPr/>
        </p:nvSpPr>
        <p:spPr>
          <a:xfrm>
            <a:off x="819664" y="6005554"/>
            <a:ext cx="4864443" cy="369332"/>
          </a:xfrm>
          <a:prstGeom prst="rect">
            <a:avLst/>
          </a:prstGeom>
        </p:spPr>
        <p:txBody>
          <a:bodyPr wrap="square">
            <a:spAutoFit/>
          </a:bodyPr>
          <a:lstStyle/>
          <a:p>
            <a:r>
              <a:rPr lang="en-US" altLang="zh-TW" dirty="0"/>
              <a:t>https://en.wikipedia.org/wiki/Sigmoid_function</a:t>
            </a:r>
            <a:endParaRPr lang="zh-TW" altLang="en-US" dirty="0"/>
          </a:p>
        </p:txBody>
      </p:sp>
    </p:spTree>
    <p:extLst>
      <p:ext uri="{BB962C8B-B14F-4D97-AF65-F5344CB8AC3E}">
        <p14:creationId xmlns:p14="http://schemas.microsoft.com/office/powerpoint/2010/main" val="11240270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89753" y="282747"/>
            <a:ext cx="7886700" cy="541036"/>
          </a:xfrm>
        </p:spPr>
        <p:txBody>
          <a:bodyPr>
            <a:normAutofit fontScale="90000"/>
          </a:bodyPr>
          <a:lstStyle/>
          <a:p>
            <a:r>
              <a:rPr lang="zh-TW" altLang="en-US" dirty="0" smtClean="0"/>
              <a:t>各種激</a:t>
            </a:r>
            <a:r>
              <a:rPr lang="zh-TW" altLang="en-US" dirty="0"/>
              <a:t>活函數</a:t>
            </a:r>
            <a:r>
              <a:rPr lang="en-US" altLang="zh-TW" dirty="0"/>
              <a:t>:Activation </a:t>
            </a:r>
            <a:r>
              <a:rPr lang="en-US" altLang="zh-TW" dirty="0" smtClean="0"/>
              <a:t>function</a:t>
            </a:r>
            <a:endParaRPr lang="zh-TW" altLang="en-US" dirty="0"/>
          </a:p>
        </p:txBody>
      </p:sp>
      <p:pic>
        <p:nvPicPr>
          <p:cNvPr id="3" name="圖片 2"/>
          <p:cNvPicPr>
            <a:picLocks noChangeAspect="1"/>
          </p:cNvPicPr>
          <p:nvPr/>
        </p:nvPicPr>
        <p:blipFill>
          <a:blip r:embed="rId2"/>
          <a:stretch>
            <a:fillRect/>
          </a:stretch>
        </p:blipFill>
        <p:spPr>
          <a:xfrm>
            <a:off x="642744" y="2844252"/>
            <a:ext cx="8006791" cy="3548567"/>
          </a:xfrm>
          <a:prstGeom prst="rect">
            <a:avLst/>
          </a:prstGeom>
        </p:spPr>
      </p:pic>
      <p:pic>
        <p:nvPicPr>
          <p:cNvPr id="6" name="圖片 5"/>
          <p:cNvPicPr>
            <a:picLocks noChangeAspect="1"/>
          </p:cNvPicPr>
          <p:nvPr/>
        </p:nvPicPr>
        <p:blipFill>
          <a:blip r:embed="rId3"/>
          <a:stretch>
            <a:fillRect/>
          </a:stretch>
        </p:blipFill>
        <p:spPr>
          <a:xfrm>
            <a:off x="2231459" y="852460"/>
            <a:ext cx="2414681" cy="1806595"/>
          </a:xfrm>
          <a:prstGeom prst="rect">
            <a:avLst/>
          </a:prstGeom>
        </p:spPr>
      </p:pic>
    </p:spTree>
    <p:extLst>
      <p:ext uri="{BB962C8B-B14F-4D97-AF65-F5344CB8AC3E}">
        <p14:creationId xmlns:p14="http://schemas.microsoft.com/office/powerpoint/2010/main" val="576444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939435" y="3013501"/>
            <a:ext cx="7125669" cy="1569660"/>
          </a:xfrm>
          <a:prstGeom prst="rect">
            <a:avLst/>
          </a:prstGeom>
        </p:spPr>
        <p:txBody>
          <a:bodyPr wrap="none">
            <a:spAutoFit/>
          </a:bodyPr>
          <a:lstStyle/>
          <a:p>
            <a:r>
              <a:rPr lang="zh-TW" altLang="en-US" sz="4800" b="1" dirty="0">
                <a:solidFill>
                  <a:schemeClr val="bg1"/>
                </a:solidFill>
                <a:effectLst>
                  <a:outerShdw blurRad="38100" dist="38100" dir="2700000" algn="tl">
                    <a:srgbClr val="000000">
                      <a:alpha val="43137"/>
                    </a:srgbClr>
                  </a:outerShdw>
                </a:effectLst>
              </a:rPr>
              <a:t>類神經網路起手式</a:t>
            </a:r>
            <a:r>
              <a:rPr lang="en-US" altLang="zh-TW" sz="4800" b="1" dirty="0" smtClean="0">
                <a:solidFill>
                  <a:schemeClr val="bg1"/>
                </a:solidFill>
                <a:effectLst>
                  <a:outerShdw blurRad="38100" dist="38100" dir="2700000" algn="tl">
                    <a:srgbClr val="000000">
                      <a:alpha val="43137"/>
                    </a:srgbClr>
                  </a:outerShdw>
                </a:effectLst>
              </a:rPr>
              <a:t>:</a:t>
            </a:r>
            <a:r>
              <a:rPr lang="zh-TW" altLang="en-US" sz="4800" b="1" dirty="0" smtClean="0">
                <a:solidFill>
                  <a:schemeClr val="bg1"/>
                </a:solidFill>
                <a:effectLst>
                  <a:outerShdw blurRad="38100" dist="38100" dir="2700000" algn="tl">
                    <a:srgbClr val="000000">
                      <a:alpha val="43137"/>
                    </a:srgbClr>
                  </a:outerShdw>
                </a:effectLst>
              </a:rPr>
              <a:t>感知器</a:t>
            </a:r>
            <a:endParaRPr lang="en-US" altLang="zh-TW" sz="4800" b="1" dirty="0" smtClean="0">
              <a:solidFill>
                <a:schemeClr val="bg1"/>
              </a:solidFill>
              <a:effectLst>
                <a:outerShdw blurRad="38100" dist="38100" dir="2700000" algn="tl">
                  <a:srgbClr val="000000">
                    <a:alpha val="43137"/>
                  </a:srgbClr>
                </a:outerShdw>
              </a:effectLst>
            </a:endParaRPr>
          </a:p>
          <a:p>
            <a:r>
              <a:rPr lang="zh-TW" altLang="en-US" sz="4800" b="1" dirty="0" smtClean="0">
                <a:effectLst>
                  <a:outerShdw blurRad="38100" dist="38100" dir="2700000" algn="tl">
                    <a:srgbClr val="000000">
                      <a:alpha val="43137"/>
                    </a:srgbClr>
                  </a:outerShdw>
                </a:effectLst>
              </a:rPr>
              <a:t>使用感知機實作邏輯閘</a:t>
            </a:r>
            <a:endParaRPr lang="zh-TW" altLang="en-US" sz="48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06325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66185" y="266272"/>
            <a:ext cx="4033966" cy="837598"/>
          </a:xfrm>
        </p:spPr>
        <p:txBody>
          <a:bodyPr/>
          <a:lstStyle/>
          <a:p>
            <a:r>
              <a:rPr lang="zh-TW" altLang="en-US" b="1" dirty="0" smtClean="0">
                <a:effectLst>
                  <a:outerShdw blurRad="38100" dist="38100" dir="2700000" algn="tl">
                    <a:srgbClr val="000000">
                      <a:alpha val="43137"/>
                    </a:srgbClr>
                  </a:outerShdw>
                </a:effectLst>
              </a:rPr>
              <a:t>真值表</a:t>
            </a:r>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邏輯閘</a:t>
            </a:r>
            <a:r>
              <a:rPr lang="en-US" altLang="zh-TW" b="1" dirty="0" smtClean="0">
                <a:effectLst>
                  <a:outerShdw blurRad="38100" dist="38100" dir="2700000" algn="tl">
                    <a:srgbClr val="000000">
                      <a:alpha val="43137"/>
                    </a:srgbClr>
                  </a:outerShdw>
                </a:effectLst>
              </a:rPr>
              <a:t>]</a:t>
            </a:r>
            <a:endParaRPr lang="zh-TW" altLang="en-US" b="1" dirty="0">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stretch>
            <a:fillRect/>
          </a:stretch>
        </p:blipFill>
        <p:spPr>
          <a:xfrm>
            <a:off x="414980" y="1273797"/>
            <a:ext cx="8188649" cy="4303219"/>
          </a:xfrm>
          <a:prstGeom prst="rect">
            <a:avLst/>
          </a:prstGeom>
        </p:spPr>
      </p:pic>
    </p:spTree>
    <p:extLst>
      <p:ext uri="{BB962C8B-B14F-4D97-AF65-F5344CB8AC3E}">
        <p14:creationId xmlns:p14="http://schemas.microsoft.com/office/powerpoint/2010/main" val="11341395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half" idx="1"/>
          </p:nvPr>
        </p:nvPicPr>
        <p:blipFill>
          <a:blip r:embed="rId2"/>
          <a:stretch>
            <a:fillRect/>
          </a:stretch>
        </p:blipFill>
        <p:spPr>
          <a:xfrm>
            <a:off x="724074" y="1512587"/>
            <a:ext cx="3218246" cy="4351338"/>
          </a:xfrm>
          <a:prstGeom prst="rect">
            <a:avLst/>
          </a:prstGeom>
        </p:spPr>
      </p:pic>
      <p:sp>
        <p:nvSpPr>
          <p:cNvPr id="3" name="矩形 2"/>
          <p:cNvSpPr/>
          <p:nvPr/>
        </p:nvSpPr>
        <p:spPr>
          <a:xfrm>
            <a:off x="4180873" y="2319115"/>
            <a:ext cx="4147581" cy="2862322"/>
          </a:xfrm>
          <a:prstGeom prst="rect">
            <a:avLst/>
          </a:prstGeom>
        </p:spPr>
        <p:txBody>
          <a:bodyPr wrap="square">
            <a:spAutoFit/>
          </a:bodyPr>
          <a:lstStyle/>
          <a:p>
            <a:r>
              <a:rPr lang="zh-TW" altLang="en-US" dirty="0"/>
              <a:t>第一章 </a:t>
            </a:r>
            <a:r>
              <a:rPr lang="en-US" altLang="zh-TW" dirty="0"/>
              <a:t>Python</a:t>
            </a:r>
            <a:r>
              <a:rPr lang="zh-TW" altLang="en-US" dirty="0"/>
              <a:t>入門 </a:t>
            </a:r>
          </a:p>
          <a:p>
            <a:r>
              <a:rPr lang="zh-TW" altLang="en-US" dirty="0"/>
              <a:t>第二章 感知器 </a:t>
            </a:r>
          </a:p>
          <a:p>
            <a:r>
              <a:rPr lang="zh-TW" altLang="en-US" dirty="0"/>
              <a:t>第三章 神經網路 </a:t>
            </a:r>
          </a:p>
          <a:p>
            <a:r>
              <a:rPr lang="zh-TW" altLang="en-US" dirty="0"/>
              <a:t>第四章 神經網路的學習 </a:t>
            </a:r>
          </a:p>
          <a:p>
            <a:r>
              <a:rPr lang="zh-TW" altLang="en-US" dirty="0"/>
              <a:t>第五章 誤差反向傳播法 </a:t>
            </a:r>
          </a:p>
          <a:p>
            <a:r>
              <a:rPr lang="zh-TW" altLang="en-US" dirty="0"/>
              <a:t>第六章 與學習有關的技巧 </a:t>
            </a:r>
          </a:p>
          <a:p>
            <a:r>
              <a:rPr lang="zh-TW" altLang="en-US" dirty="0"/>
              <a:t>第七章 卷積神經網路 </a:t>
            </a:r>
          </a:p>
          <a:p>
            <a:r>
              <a:rPr lang="zh-TW" altLang="en-US" dirty="0"/>
              <a:t>第八章 深度學習 </a:t>
            </a:r>
          </a:p>
          <a:p>
            <a:r>
              <a:rPr lang="zh-TW" altLang="en-US" dirty="0"/>
              <a:t>附錄</a:t>
            </a:r>
            <a:r>
              <a:rPr lang="en-US" altLang="zh-TW" dirty="0"/>
              <a:t>A </a:t>
            </a:r>
            <a:r>
              <a:rPr lang="en-US" altLang="zh-TW" dirty="0" err="1"/>
              <a:t>Softmax</a:t>
            </a:r>
            <a:r>
              <a:rPr lang="en-US" altLang="zh-TW" dirty="0"/>
              <a:t>-with-Loss</a:t>
            </a:r>
            <a:r>
              <a:rPr lang="zh-TW" altLang="en-US" dirty="0"/>
              <a:t>層的計算圖 </a:t>
            </a:r>
          </a:p>
          <a:p>
            <a:r>
              <a:rPr lang="zh-TW" altLang="en-US" dirty="0"/>
              <a:t>參考文獻</a:t>
            </a:r>
          </a:p>
        </p:txBody>
      </p:sp>
      <p:sp>
        <p:nvSpPr>
          <p:cNvPr id="6" name="矩形 5"/>
          <p:cNvSpPr/>
          <p:nvPr/>
        </p:nvSpPr>
        <p:spPr>
          <a:xfrm>
            <a:off x="505855" y="219268"/>
            <a:ext cx="6872931" cy="923330"/>
          </a:xfrm>
          <a:prstGeom prst="rect">
            <a:avLst/>
          </a:prstGeom>
        </p:spPr>
        <p:txBody>
          <a:bodyPr wrap="square">
            <a:spAutoFit/>
          </a:bodyPr>
          <a:lstStyle/>
          <a:p>
            <a:r>
              <a:rPr lang="en-US" altLang="zh-TW" dirty="0"/>
              <a:t>Deep Learning</a:t>
            </a:r>
            <a:r>
              <a:rPr lang="zh-TW" altLang="en-US" dirty="0"/>
              <a:t>：用</a:t>
            </a:r>
            <a:r>
              <a:rPr lang="en-US" altLang="zh-TW" dirty="0"/>
              <a:t>Python</a:t>
            </a:r>
            <a:r>
              <a:rPr lang="zh-TW" altLang="en-US" dirty="0"/>
              <a:t>進行深度學習的基礎理論實作</a:t>
            </a:r>
          </a:p>
          <a:p>
            <a:r>
              <a:rPr lang="zh-TW" altLang="en-US" dirty="0" smtClean="0"/>
              <a:t>作者</a:t>
            </a:r>
            <a:r>
              <a:rPr lang="zh-TW" altLang="en-US" dirty="0"/>
              <a:t>： 斎藤康毅  譯者： 吳嘉芳</a:t>
            </a:r>
          </a:p>
          <a:p>
            <a:r>
              <a:rPr lang="zh-TW" altLang="en-US" dirty="0"/>
              <a:t>出版社：歐萊禮  出版日期：</a:t>
            </a:r>
            <a:r>
              <a:rPr lang="en-US" altLang="zh-TW" dirty="0"/>
              <a:t>2017/08/17</a:t>
            </a:r>
            <a:endParaRPr lang="zh-TW" altLang="en-US" dirty="0"/>
          </a:p>
        </p:txBody>
      </p:sp>
      <p:sp>
        <p:nvSpPr>
          <p:cNvPr id="7" name="矩形 6"/>
          <p:cNvSpPr/>
          <p:nvPr/>
        </p:nvSpPr>
        <p:spPr>
          <a:xfrm>
            <a:off x="505855" y="5992297"/>
            <a:ext cx="7608416" cy="369332"/>
          </a:xfrm>
          <a:prstGeom prst="rect">
            <a:avLst/>
          </a:prstGeom>
        </p:spPr>
        <p:txBody>
          <a:bodyPr wrap="square">
            <a:spAutoFit/>
          </a:bodyPr>
          <a:lstStyle/>
          <a:p>
            <a:r>
              <a:rPr lang="en-US" altLang="zh-TW" dirty="0"/>
              <a:t>https://github.com/oreilly-japan/deep-learning-from-scratch</a:t>
            </a:r>
          </a:p>
        </p:txBody>
      </p:sp>
      <p:sp>
        <p:nvSpPr>
          <p:cNvPr id="8" name="矩形 7"/>
          <p:cNvSpPr/>
          <p:nvPr/>
        </p:nvSpPr>
        <p:spPr>
          <a:xfrm>
            <a:off x="4937092" y="809682"/>
            <a:ext cx="2441694" cy="769441"/>
          </a:xfrm>
          <a:prstGeom prst="rect">
            <a:avLst/>
          </a:prstGeom>
          <a:solidFill>
            <a:schemeClr val="tx1"/>
          </a:solidFill>
        </p:spPr>
        <p:txBody>
          <a:bodyPr wrap="none">
            <a:spAutoFit/>
          </a:bodyPr>
          <a:lstStyle/>
          <a:p>
            <a:r>
              <a:rPr lang="zh-TW" altLang="en-US" sz="4400" dirty="0">
                <a:solidFill>
                  <a:schemeClr val="bg1"/>
                </a:solidFill>
              </a:rPr>
              <a:t>好書推薦</a:t>
            </a:r>
          </a:p>
        </p:txBody>
      </p:sp>
    </p:spTree>
    <p:extLst>
      <p:ext uri="{BB962C8B-B14F-4D97-AF65-F5344CB8AC3E}">
        <p14:creationId xmlns:p14="http://schemas.microsoft.com/office/powerpoint/2010/main" val="3334951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橢圓 4"/>
          <p:cNvSpPr/>
          <p:nvPr/>
        </p:nvSpPr>
        <p:spPr>
          <a:xfrm>
            <a:off x="1914815" y="2018270"/>
            <a:ext cx="848497" cy="8649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1411840" y="2698578"/>
            <a:ext cx="306494" cy="369332"/>
          </a:xfrm>
          <a:prstGeom prst="rect">
            <a:avLst/>
          </a:prstGeom>
        </p:spPr>
        <p:txBody>
          <a:bodyPr wrap="square">
            <a:spAutoFit/>
          </a:bodyPr>
          <a:lstStyle/>
          <a:p>
            <a:r>
              <a:rPr lang="zh-TW" altLang="en-US" dirty="0" smtClean="0"/>
              <a:t>０</a:t>
            </a:r>
            <a:endParaRPr lang="zh-TW" altLang="en-US" dirty="0"/>
          </a:p>
        </p:txBody>
      </p:sp>
      <p:sp>
        <p:nvSpPr>
          <p:cNvPr id="13" name="矩形 12"/>
          <p:cNvSpPr/>
          <p:nvPr/>
        </p:nvSpPr>
        <p:spPr>
          <a:xfrm>
            <a:off x="1411840" y="3309550"/>
            <a:ext cx="306494" cy="369332"/>
          </a:xfrm>
          <a:prstGeom prst="rect">
            <a:avLst/>
          </a:prstGeom>
        </p:spPr>
        <p:txBody>
          <a:bodyPr wrap="square">
            <a:spAutoFit/>
          </a:bodyPr>
          <a:lstStyle/>
          <a:p>
            <a:r>
              <a:rPr lang="zh-TW" altLang="en-US" dirty="0" smtClean="0"/>
              <a:t>０</a:t>
            </a:r>
            <a:endParaRPr lang="zh-TW" altLang="en-US" dirty="0"/>
          </a:p>
        </p:txBody>
      </p:sp>
      <p:sp>
        <p:nvSpPr>
          <p:cNvPr id="14" name="矩形 13"/>
          <p:cNvSpPr/>
          <p:nvPr/>
        </p:nvSpPr>
        <p:spPr>
          <a:xfrm>
            <a:off x="1032900" y="2698578"/>
            <a:ext cx="306494" cy="369332"/>
          </a:xfrm>
          <a:prstGeom prst="rect">
            <a:avLst/>
          </a:prstGeom>
        </p:spPr>
        <p:txBody>
          <a:bodyPr wrap="square">
            <a:spAutoFit/>
          </a:bodyPr>
          <a:lstStyle/>
          <a:p>
            <a:r>
              <a:rPr lang="zh-TW" altLang="en-US" dirty="0" smtClean="0"/>
              <a:t>０</a:t>
            </a:r>
            <a:endParaRPr lang="zh-TW" altLang="en-US" dirty="0"/>
          </a:p>
        </p:txBody>
      </p:sp>
      <p:sp>
        <p:nvSpPr>
          <p:cNvPr id="15" name="矩形 14"/>
          <p:cNvSpPr/>
          <p:nvPr/>
        </p:nvSpPr>
        <p:spPr>
          <a:xfrm>
            <a:off x="1105346" y="3309550"/>
            <a:ext cx="306494" cy="369332"/>
          </a:xfrm>
          <a:prstGeom prst="rect">
            <a:avLst/>
          </a:prstGeom>
        </p:spPr>
        <p:txBody>
          <a:bodyPr wrap="square">
            <a:spAutoFit/>
          </a:bodyPr>
          <a:lstStyle/>
          <a:p>
            <a:r>
              <a:rPr lang="en-US" altLang="zh-TW" dirty="0" smtClean="0"/>
              <a:t>1</a:t>
            </a:r>
            <a:endParaRPr lang="zh-TW" altLang="en-US" dirty="0"/>
          </a:p>
        </p:txBody>
      </p:sp>
      <p:sp>
        <p:nvSpPr>
          <p:cNvPr id="16" name="矩形 15"/>
          <p:cNvSpPr/>
          <p:nvPr/>
        </p:nvSpPr>
        <p:spPr>
          <a:xfrm>
            <a:off x="371573" y="2698578"/>
            <a:ext cx="306494" cy="369332"/>
          </a:xfrm>
          <a:prstGeom prst="rect">
            <a:avLst/>
          </a:prstGeom>
        </p:spPr>
        <p:txBody>
          <a:bodyPr wrap="square">
            <a:spAutoFit/>
          </a:bodyPr>
          <a:lstStyle/>
          <a:p>
            <a:r>
              <a:rPr lang="en-US" altLang="zh-TW" dirty="0" smtClean="0"/>
              <a:t>1</a:t>
            </a:r>
            <a:endParaRPr lang="zh-TW" altLang="en-US" dirty="0"/>
          </a:p>
        </p:txBody>
      </p:sp>
      <p:sp>
        <p:nvSpPr>
          <p:cNvPr id="17" name="矩形 16"/>
          <p:cNvSpPr/>
          <p:nvPr/>
        </p:nvSpPr>
        <p:spPr>
          <a:xfrm>
            <a:off x="371938" y="3300956"/>
            <a:ext cx="306494" cy="369332"/>
          </a:xfrm>
          <a:prstGeom prst="rect">
            <a:avLst/>
          </a:prstGeom>
        </p:spPr>
        <p:txBody>
          <a:bodyPr wrap="square">
            <a:spAutoFit/>
          </a:bodyPr>
          <a:lstStyle/>
          <a:p>
            <a:r>
              <a:rPr lang="en-US" altLang="zh-TW" dirty="0" smtClean="0"/>
              <a:t>1</a:t>
            </a:r>
            <a:endParaRPr lang="zh-TW" altLang="en-US" dirty="0"/>
          </a:p>
        </p:txBody>
      </p:sp>
      <p:sp>
        <p:nvSpPr>
          <p:cNvPr id="18" name="矩形 17"/>
          <p:cNvSpPr/>
          <p:nvPr/>
        </p:nvSpPr>
        <p:spPr>
          <a:xfrm>
            <a:off x="707809" y="2698578"/>
            <a:ext cx="306494" cy="369332"/>
          </a:xfrm>
          <a:prstGeom prst="rect">
            <a:avLst/>
          </a:prstGeom>
        </p:spPr>
        <p:txBody>
          <a:bodyPr wrap="square">
            <a:spAutoFit/>
          </a:bodyPr>
          <a:lstStyle/>
          <a:p>
            <a:r>
              <a:rPr lang="en-US" altLang="zh-TW" dirty="0" smtClean="0"/>
              <a:t>1</a:t>
            </a:r>
            <a:endParaRPr lang="zh-TW" altLang="en-US" dirty="0"/>
          </a:p>
        </p:txBody>
      </p:sp>
      <p:sp>
        <p:nvSpPr>
          <p:cNvPr id="19" name="矩形 18"/>
          <p:cNvSpPr/>
          <p:nvPr/>
        </p:nvSpPr>
        <p:spPr>
          <a:xfrm>
            <a:off x="708174" y="3300956"/>
            <a:ext cx="306494" cy="369332"/>
          </a:xfrm>
          <a:prstGeom prst="rect">
            <a:avLst/>
          </a:prstGeom>
        </p:spPr>
        <p:txBody>
          <a:bodyPr wrap="square">
            <a:spAutoFit/>
          </a:bodyPr>
          <a:lstStyle/>
          <a:p>
            <a:r>
              <a:rPr lang="en-US" altLang="zh-TW" dirty="0" smtClean="0"/>
              <a:t>0</a:t>
            </a:r>
            <a:endParaRPr lang="zh-TW" altLang="en-US" dirty="0"/>
          </a:p>
        </p:txBody>
      </p:sp>
      <p:sp>
        <p:nvSpPr>
          <p:cNvPr id="20" name="矩形 19"/>
          <p:cNvSpPr/>
          <p:nvPr/>
        </p:nvSpPr>
        <p:spPr>
          <a:xfrm>
            <a:off x="7962030" y="1970523"/>
            <a:ext cx="306494" cy="1015663"/>
          </a:xfrm>
          <a:prstGeom prst="rect">
            <a:avLst/>
          </a:prstGeom>
        </p:spPr>
        <p:txBody>
          <a:bodyPr wrap="square">
            <a:spAutoFit/>
          </a:bodyPr>
          <a:lstStyle/>
          <a:p>
            <a:r>
              <a:rPr lang="en-US" altLang="zh-TW" sz="6000" dirty="0" smtClean="0"/>
              <a:t>1</a:t>
            </a:r>
            <a:endParaRPr lang="zh-TW" altLang="en-US" sz="6000" dirty="0"/>
          </a:p>
        </p:txBody>
      </p:sp>
      <p:sp>
        <p:nvSpPr>
          <p:cNvPr id="21" name="矩形 20"/>
          <p:cNvSpPr/>
          <p:nvPr/>
        </p:nvSpPr>
        <p:spPr>
          <a:xfrm>
            <a:off x="7962030" y="2832209"/>
            <a:ext cx="306494" cy="1015663"/>
          </a:xfrm>
          <a:prstGeom prst="rect">
            <a:avLst/>
          </a:prstGeom>
        </p:spPr>
        <p:txBody>
          <a:bodyPr wrap="square">
            <a:spAutoFit/>
          </a:bodyPr>
          <a:lstStyle/>
          <a:p>
            <a:r>
              <a:rPr lang="en-US" altLang="zh-TW" sz="6000" dirty="0" smtClean="0"/>
              <a:t>0</a:t>
            </a:r>
            <a:endParaRPr lang="zh-TW" altLang="en-US" sz="6000" dirty="0"/>
          </a:p>
        </p:txBody>
      </p:sp>
      <p:sp>
        <p:nvSpPr>
          <p:cNvPr id="25" name="矩形 24"/>
          <p:cNvSpPr/>
          <p:nvPr/>
        </p:nvSpPr>
        <p:spPr>
          <a:xfrm>
            <a:off x="329823" y="2063374"/>
            <a:ext cx="1406154" cy="369332"/>
          </a:xfrm>
          <a:prstGeom prst="rect">
            <a:avLst/>
          </a:prstGeom>
        </p:spPr>
        <p:txBody>
          <a:bodyPr wrap="none">
            <a:spAutoFit/>
          </a:bodyPr>
          <a:lstStyle/>
          <a:p>
            <a:r>
              <a:rPr lang="en-US" altLang="zh-TW" b="1" dirty="0" err="1">
                <a:solidFill>
                  <a:srgbClr val="FF0000"/>
                </a:solidFill>
                <a:effectLst>
                  <a:outerShdw blurRad="38100" dist="38100" dir="2700000" algn="tl">
                    <a:srgbClr val="000000">
                      <a:alpha val="43137"/>
                    </a:srgbClr>
                  </a:outerShdw>
                </a:effectLst>
              </a:rPr>
              <a:t>input_dim</a:t>
            </a:r>
            <a:r>
              <a:rPr lang="en-US" altLang="zh-TW" b="1" dirty="0">
                <a:solidFill>
                  <a:srgbClr val="FF0000"/>
                </a:solidFill>
                <a:effectLst>
                  <a:outerShdw blurRad="38100" dist="38100" dir="2700000" algn="tl">
                    <a:srgbClr val="000000">
                      <a:alpha val="43137"/>
                    </a:srgbClr>
                  </a:outerShdw>
                </a:effectLst>
              </a:rPr>
              <a:t>=2</a:t>
            </a:r>
            <a:endParaRPr lang="zh-TW" altLang="en-US" b="1" dirty="0">
              <a:solidFill>
                <a:srgbClr val="FF0000"/>
              </a:solidFill>
              <a:effectLst>
                <a:outerShdw blurRad="38100" dist="38100" dir="2700000" algn="tl">
                  <a:srgbClr val="000000">
                    <a:alpha val="43137"/>
                  </a:srgbClr>
                </a:outerShdw>
              </a:effectLst>
            </a:endParaRPr>
          </a:p>
        </p:txBody>
      </p:sp>
      <p:cxnSp>
        <p:nvCxnSpPr>
          <p:cNvPr id="26" name="直線接點 25"/>
          <p:cNvCxnSpPr>
            <a:stCxn id="5" idx="6"/>
            <a:endCxn id="42" idx="2"/>
          </p:cNvCxnSpPr>
          <p:nvPr/>
        </p:nvCxnSpPr>
        <p:spPr>
          <a:xfrm>
            <a:off x="2763312" y="2450757"/>
            <a:ext cx="4007068" cy="5259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接點 28"/>
          <p:cNvCxnSpPr>
            <a:stCxn id="36" idx="3"/>
            <a:endCxn id="42" idx="2"/>
          </p:cNvCxnSpPr>
          <p:nvPr/>
        </p:nvCxnSpPr>
        <p:spPr>
          <a:xfrm flipV="1">
            <a:off x="2571198" y="2976661"/>
            <a:ext cx="4199182" cy="223702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2073946" y="4798185"/>
            <a:ext cx="497252" cy="830997"/>
          </a:xfrm>
          <a:prstGeom prst="rect">
            <a:avLst/>
          </a:prstGeom>
        </p:spPr>
        <p:txBody>
          <a:bodyPr wrap="none">
            <a:spAutoFit/>
          </a:bodyPr>
          <a:lstStyle/>
          <a:p>
            <a:r>
              <a:rPr lang="en-US" altLang="zh-TW" sz="4800" b="1" dirty="0">
                <a:solidFill>
                  <a:schemeClr val="accent6">
                    <a:lumMod val="50000"/>
                  </a:schemeClr>
                </a:solidFill>
                <a:effectLst>
                  <a:outerShdw blurRad="38100" dist="38100" dir="2700000" algn="tl">
                    <a:srgbClr val="000000">
                      <a:alpha val="43137"/>
                    </a:srgbClr>
                  </a:outerShdw>
                </a:effectLst>
              </a:rPr>
              <a:t>1</a:t>
            </a:r>
            <a:endParaRPr lang="zh-TW" altLang="en-US" sz="4800" dirty="0"/>
          </a:p>
        </p:txBody>
      </p:sp>
      <p:pic>
        <p:nvPicPr>
          <p:cNvPr id="37" name="Picture 4" descr="ç¸éåç"/>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74542" y="1576192"/>
            <a:ext cx="902163" cy="902163"/>
          </a:xfrm>
          <a:prstGeom prst="rect">
            <a:avLst/>
          </a:prstGeom>
          <a:noFill/>
          <a:extLst>
            <a:ext uri="{909E8E84-426E-40DD-AFC4-6F175D3DCCD1}">
              <a14:hiddenFill xmlns:a14="http://schemas.microsoft.com/office/drawing/2010/main">
                <a:solidFill>
                  <a:srgbClr val="FFFFFF"/>
                </a:solidFill>
              </a14:hiddenFill>
            </a:ext>
          </a:extLst>
        </p:spPr>
      </p:pic>
      <p:sp>
        <p:nvSpPr>
          <p:cNvPr id="41" name="橢圓 40"/>
          <p:cNvSpPr/>
          <p:nvPr/>
        </p:nvSpPr>
        <p:spPr>
          <a:xfrm>
            <a:off x="1954906" y="3538507"/>
            <a:ext cx="848497" cy="8649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p:cNvSpPr/>
          <p:nvPr/>
        </p:nvSpPr>
        <p:spPr>
          <a:xfrm>
            <a:off x="6770380" y="2544174"/>
            <a:ext cx="848497" cy="8649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7" name="直線接點 46"/>
          <p:cNvCxnSpPr>
            <a:stCxn id="41" idx="6"/>
            <a:endCxn id="42" idx="2"/>
          </p:cNvCxnSpPr>
          <p:nvPr/>
        </p:nvCxnSpPr>
        <p:spPr>
          <a:xfrm flipV="1">
            <a:off x="2803403" y="2976661"/>
            <a:ext cx="3966977" cy="9943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53" name="圖片 52"/>
          <p:cNvPicPr>
            <a:picLocks noChangeAspect="1"/>
          </p:cNvPicPr>
          <p:nvPr/>
        </p:nvPicPr>
        <p:blipFill>
          <a:blip r:embed="rId3"/>
          <a:stretch>
            <a:fillRect/>
          </a:stretch>
        </p:blipFill>
        <p:spPr>
          <a:xfrm>
            <a:off x="6676705" y="1512015"/>
            <a:ext cx="1192284" cy="892033"/>
          </a:xfrm>
          <a:prstGeom prst="rect">
            <a:avLst/>
          </a:prstGeom>
        </p:spPr>
      </p:pic>
      <p:sp>
        <p:nvSpPr>
          <p:cNvPr id="57" name="矩形 56"/>
          <p:cNvSpPr/>
          <p:nvPr/>
        </p:nvSpPr>
        <p:spPr>
          <a:xfrm>
            <a:off x="4216819" y="4280573"/>
            <a:ext cx="453970" cy="707886"/>
          </a:xfrm>
          <a:prstGeom prst="rect">
            <a:avLst/>
          </a:prstGeom>
        </p:spPr>
        <p:txBody>
          <a:bodyPr wrap="none">
            <a:spAutoFit/>
          </a:bodyPr>
          <a:lstStyle/>
          <a:p>
            <a:r>
              <a:rPr lang="en-US" altLang="zh-TW" sz="4000" dirty="0"/>
              <a:t>b</a:t>
            </a:r>
            <a:endParaRPr lang="zh-TW" altLang="en-US" sz="4000" dirty="0"/>
          </a:p>
        </p:txBody>
      </p:sp>
      <p:sp>
        <p:nvSpPr>
          <p:cNvPr id="58" name="矩形 57"/>
          <p:cNvSpPr/>
          <p:nvPr/>
        </p:nvSpPr>
        <p:spPr>
          <a:xfrm>
            <a:off x="2005478" y="1319387"/>
            <a:ext cx="667170" cy="707886"/>
          </a:xfrm>
          <a:prstGeom prst="rect">
            <a:avLst/>
          </a:prstGeom>
        </p:spPr>
        <p:txBody>
          <a:bodyPr wrap="none">
            <a:spAutoFit/>
          </a:bodyPr>
          <a:lstStyle/>
          <a:p>
            <a:r>
              <a:rPr lang="en-US" altLang="zh-TW" sz="4000" dirty="0" smtClean="0"/>
              <a:t>x1</a:t>
            </a:r>
            <a:endParaRPr lang="zh-TW" altLang="en-US" sz="4000" dirty="0"/>
          </a:p>
        </p:txBody>
      </p:sp>
      <p:sp>
        <p:nvSpPr>
          <p:cNvPr id="59" name="矩形 58"/>
          <p:cNvSpPr/>
          <p:nvPr/>
        </p:nvSpPr>
        <p:spPr>
          <a:xfrm>
            <a:off x="1978849" y="2890835"/>
            <a:ext cx="713657" cy="769441"/>
          </a:xfrm>
          <a:prstGeom prst="rect">
            <a:avLst/>
          </a:prstGeom>
        </p:spPr>
        <p:txBody>
          <a:bodyPr wrap="none">
            <a:spAutoFit/>
          </a:bodyPr>
          <a:lstStyle/>
          <a:p>
            <a:r>
              <a:rPr lang="en-US" altLang="zh-TW" sz="4400" dirty="0" smtClean="0"/>
              <a:t>x2</a:t>
            </a:r>
            <a:endParaRPr lang="zh-TW" altLang="en-US" sz="4400" dirty="0"/>
          </a:p>
        </p:txBody>
      </p:sp>
      <p:sp>
        <p:nvSpPr>
          <p:cNvPr id="60" name="矩形 59"/>
          <p:cNvSpPr/>
          <p:nvPr/>
        </p:nvSpPr>
        <p:spPr>
          <a:xfrm>
            <a:off x="3848381" y="2916235"/>
            <a:ext cx="873957" cy="769441"/>
          </a:xfrm>
          <a:prstGeom prst="rect">
            <a:avLst/>
          </a:prstGeom>
        </p:spPr>
        <p:txBody>
          <a:bodyPr wrap="none">
            <a:spAutoFit/>
          </a:bodyPr>
          <a:lstStyle/>
          <a:p>
            <a:r>
              <a:rPr lang="en-US" altLang="zh-TW" sz="4400" dirty="0" smtClean="0"/>
              <a:t>w2</a:t>
            </a:r>
            <a:endParaRPr lang="zh-TW" altLang="en-US" sz="4400" dirty="0"/>
          </a:p>
        </p:txBody>
      </p:sp>
      <p:sp>
        <p:nvSpPr>
          <p:cNvPr id="61" name="矩形 60"/>
          <p:cNvSpPr/>
          <p:nvPr/>
        </p:nvSpPr>
        <p:spPr>
          <a:xfrm>
            <a:off x="3777946" y="1959196"/>
            <a:ext cx="901209" cy="707886"/>
          </a:xfrm>
          <a:prstGeom prst="rect">
            <a:avLst/>
          </a:prstGeom>
        </p:spPr>
        <p:txBody>
          <a:bodyPr wrap="none">
            <a:spAutoFit/>
          </a:bodyPr>
          <a:lstStyle/>
          <a:p>
            <a:r>
              <a:rPr lang="en-US" altLang="zh-TW" sz="4000" dirty="0" smtClean="0"/>
              <a:t>W1</a:t>
            </a:r>
            <a:endParaRPr lang="zh-TW" altLang="en-US" sz="4000" dirty="0"/>
          </a:p>
        </p:txBody>
      </p:sp>
      <p:sp>
        <p:nvSpPr>
          <p:cNvPr id="62" name="矩形 61"/>
          <p:cNvSpPr/>
          <p:nvPr/>
        </p:nvSpPr>
        <p:spPr>
          <a:xfrm>
            <a:off x="193511" y="-18182"/>
            <a:ext cx="8675004" cy="1446550"/>
          </a:xfrm>
          <a:prstGeom prst="rect">
            <a:avLst/>
          </a:prstGeom>
        </p:spPr>
        <p:txBody>
          <a:bodyPr wrap="square">
            <a:spAutoFit/>
          </a:bodyPr>
          <a:lstStyle/>
          <a:p>
            <a:r>
              <a:rPr lang="en-US" altLang="zh-TW" sz="4400" dirty="0" smtClean="0"/>
              <a:t>AND gate: w1/w2/b</a:t>
            </a:r>
            <a:r>
              <a:rPr lang="zh-TW" altLang="en-US" sz="4400" dirty="0" smtClean="0"/>
              <a:t>要設定為何</a:t>
            </a:r>
            <a:endParaRPr lang="en-US" altLang="zh-TW" sz="4400" dirty="0" smtClean="0"/>
          </a:p>
          <a:p>
            <a:r>
              <a:rPr lang="zh-TW" altLang="en-US" sz="4400" dirty="0" smtClean="0"/>
              <a:t>才可以實作出</a:t>
            </a:r>
            <a:r>
              <a:rPr lang="en-US" altLang="zh-TW" sz="4400" dirty="0" smtClean="0"/>
              <a:t>AND gate</a:t>
            </a:r>
            <a:endParaRPr lang="zh-TW" altLang="en-US" sz="4400" dirty="0"/>
          </a:p>
        </p:txBody>
      </p:sp>
      <p:pic>
        <p:nvPicPr>
          <p:cNvPr id="63" name="圖片 62"/>
          <p:cNvPicPr>
            <a:picLocks noChangeAspect="1"/>
          </p:cNvPicPr>
          <p:nvPr/>
        </p:nvPicPr>
        <p:blipFill rotWithShape="1">
          <a:blip r:embed="rId4"/>
          <a:srcRect r="73543"/>
          <a:stretch/>
        </p:blipFill>
        <p:spPr>
          <a:xfrm>
            <a:off x="5656634" y="3598259"/>
            <a:ext cx="1319551" cy="2621936"/>
          </a:xfrm>
          <a:prstGeom prst="rect">
            <a:avLst/>
          </a:prstGeom>
        </p:spPr>
      </p:pic>
    </p:spTree>
    <p:extLst>
      <p:ext uri="{BB962C8B-B14F-4D97-AF65-F5344CB8AC3E}">
        <p14:creationId xmlns:p14="http://schemas.microsoft.com/office/powerpoint/2010/main" val="771230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rgbClr val="00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smtClean="0">
                <a:latin typeface="Arial Black" panose="020B0A04020102020204" pitchFamily="34" charset="0"/>
              </a:rPr>
              <a:t>開場白</a:t>
            </a:r>
            <a:endParaRPr lang="zh-TW" altLang="en-US" sz="6000" dirty="0">
              <a:latin typeface="Arial Black" panose="020B0A04020102020204" pitchFamily="34" charset="0"/>
            </a:endParaRPr>
          </a:p>
        </p:txBody>
      </p:sp>
      <p:sp>
        <p:nvSpPr>
          <p:cNvPr id="4" name="投影片編號版面配置區 3"/>
          <p:cNvSpPr>
            <a:spLocks noGrp="1"/>
          </p:cNvSpPr>
          <p:nvPr>
            <p:ph type="sldNum" sz="quarter" idx="12"/>
          </p:nvPr>
        </p:nvSpPr>
        <p:spPr/>
        <p:txBody>
          <a:bodyPr/>
          <a:lstStyle/>
          <a:p>
            <a:fld id="{1C9828DB-DA40-4A60-9D03-5C770DCC3DDB}" type="slidenum">
              <a:rPr lang="zh-TW" altLang="en-US" smtClean="0"/>
              <a:t>2</a:t>
            </a:fld>
            <a:endParaRPr lang="zh-TW" altLang="en-US"/>
          </a:p>
        </p:txBody>
      </p:sp>
    </p:spTree>
    <p:extLst>
      <p:ext uri="{BB962C8B-B14F-4D97-AF65-F5344CB8AC3E}">
        <p14:creationId xmlns:p14="http://schemas.microsoft.com/office/powerpoint/2010/main" val="1590043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7265130" cy="1446550"/>
          </a:xfrm>
          <a:prstGeom prst="rect">
            <a:avLst/>
          </a:prstGeom>
        </p:spPr>
        <p:txBody>
          <a:bodyPr wrap="none">
            <a:spAutoFit/>
          </a:bodyPr>
          <a:lstStyle/>
          <a:p>
            <a:r>
              <a:rPr lang="zh-TW" altLang="en-US" sz="4800" b="1" dirty="0">
                <a:solidFill>
                  <a:schemeClr val="bg1"/>
                </a:solidFill>
                <a:effectLst>
                  <a:outerShdw blurRad="38100" dist="38100" dir="2700000" algn="tl">
                    <a:srgbClr val="000000">
                      <a:alpha val="43137"/>
                    </a:srgbClr>
                  </a:outerShdw>
                </a:effectLst>
              </a:rPr>
              <a:t>類神經網路起手式</a:t>
            </a:r>
            <a:r>
              <a:rPr lang="en-US" altLang="zh-TW" sz="4800" b="1" dirty="0" smtClean="0">
                <a:solidFill>
                  <a:schemeClr val="bg1"/>
                </a:solidFill>
                <a:effectLst>
                  <a:outerShdw blurRad="38100" dist="38100" dir="2700000" algn="tl">
                    <a:srgbClr val="000000">
                      <a:alpha val="43137"/>
                    </a:srgbClr>
                  </a:outerShdw>
                </a:effectLst>
              </a:rPr>
              <a:t>:</a:t>
            </a:r>
            <a:r>
              <a:rPr lang="zh-TW" altLang="en-US" sz="4800" b="1" dirty="0" smtClean="0">
                <a:solidFill>
                  <a:schemeClr val="bg1"/>
                </a:solidFill>
                <a:effectLst>
                  <a:outerShdw blurRad="38100" dist="38100" dir="2700000" algn="tl">
                    <a:srgbClr val="000000">
                      <a:alpha val="43137"/>
                    </a:srgbClr>
                  </a:outerShdw>
                </a:effectLst>
              </a:rPr>
              <a:t>感知</a:t>
            </a:r>
            <a:r>
              <a:rPr lang="zh-TW" altLang="en-US" sz="4800" b="1" dirty="0">
                <a:solidFill>
                  <a:schemeClr val="bg1"/>
                </a:solidFill>
                <a:effectLst>
                  <a:outerShdw blurRad="38100" dist="38100" dir="2700000" algn="tl">
                    <a:srgbClr val="000000">
                      <a:alpha val="43137"/>
                    </a:srgbClr>
                  </a:outerShdw>
                </a:effectLst>
              </a:rPr>
              <a:t>器 </a:t>
            </a:r>
          </a:p>
          <a:p>
            <a:r>
              <a:rPr lang="en-US" altLang="zh-TW" sz="4000" b="1" dirty="0" smtClean="0">
                <a:effectLst>
                  <a:outerShdw blurRad="38100" dist="38100" dir="2700000" algn="tl">
                    <a:srgbClr val="000000">
                      <a:alpha val="43137"/>
                    </a:srgbClr>
                  </a:outerShdw>
                </a:effectLst>
              </a:rPr>
              <a:t>AND</a:t>
            </a:r>
            <a:r>
              <a:rPr lang="zh-TW" altLang="en-US" sz="4000" b="1" dirty="0" smtClean="0">
                <a:effectLst>
                  <a:outerShdw blurRad="38100" dist="38100" dir="2700000" algn="tl">
                    <a:srgbClr val="000000">
                      <a:alpha val="43137"/>
                    </a:srgbClr>
                  </a:outerShdw>
                </a:effectLst>
              </a:rPr>
              <a:t>  </a:t>
            </a:r>
            <a:r>
              <a:rPr lang="en-US" altLang="zh-TW" sz="4000" b="1" dirty="0" smtClean="0">
                <a:effectLst>
                  <a:outerShdw blurRad="38100" dist="38100" dir="2700000" algn="tl">
                    <a:srgbClr val="000000">
                      <a:alpha val="43137"/>
                    </a:srgbClr>
                  </a:outerShdw>
                </a:effectLst>
              </a:rPr>
              <a:t>gate</a:t>
            </a:r>
            <a:r>
              <a:rPr lang="zh-TW" altLang="en-US" sz="4000" b="1" dirty="0" smtClean="0">
                <a:effectLst>
                  <a:outerShdw blurRad="38100" dist="38100" dir="2700000" algn="tl">
                    <a:srgbClr val="000000">
                      <a:alpha val="43137"/>
                    </a:srgbClr>
                  </a:outerShdw>
                </a:effectLst>
              </a:rPr>
              <a:t>的實作</a:t>
            </a:r>
            <a:endParaRPr lang="en-US" altLang="zh-TW"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245326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橢圓 4"/>
          <p:cNvSpPr/>
          <p:nvPr/>
        </p:nvSpPr>
        <p:spPr>
          <a:xfrm>
            <a:off x="1914815" y="2018270"/>
            <a:ext cx="848497" cy="8649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1411840" y="2698578"/>
            <a:ext cx="306494" cy="369332"/>
          </a:xfrm>
          <a:prstGeom prst="rect">
            <a:avLst/>
          </a:prstGeom>
        </p:spPr>
        <p:txBody>
          <a:bodyPr wrap="square">
            <a:spAutoFit/>
          </a:bodyPr>
          <a:lstStyle/>
          <a:p>
            <a:r>
              <a:rPr lang="zh-TW" altLang="en-US" dirty="0" smtClean="0"/>
              <a:t>０</a:t>
            </a:r>
            <a:endParaRPr lang="zh-TW" altLang="en-US" dirty="0"/>
          </a:p>
        </p:txBody>
      </p:sp>
      <p:sp>
        <p:nvSpPr>
          <p:cNvPr id="13" name="矩形 12"/>
          <p:cNvSpPr/>
          <p:nvPr/>
        </p:nvSpPr>
        <p:spPr>
          <a:xfrm>
            <a:off x="1411840" y="3309550"/>
            <a:ext cx="306494" cy="369332"/>
          </a:xfrm>
          <a:prstGeom prst="rect">
            <a:avLst/>
          </a:prstGeom>
        </p:spPr>
        <p:txBody>
          <a:bodyPr wrap="square">
            <a:spAutoFit/>
          </a:bodyPr>
          <a:lstStyle/>
          <a:p>
            <a:r>
              <a:rPr lang="zh-TW" altLang="en-US" dirty="0" smtClean="0"/>
              <a:t>０</a:t>
            </a:r>
            <a:endParaRPr lang="zh-TW" altLang="en-US" dirty="0"/>
          </a:p>
        </p:txBody>
      </p:sp>
      <p:sp>
        <p:nvSpPr>
          <p:cNvPr id="14" name="矩形 13"/>
          <p:cNvSpPr/>
          <p:nvPr/>
        </p:nvSpPr>
        <p:spPr>
          <a:xfrm>
            <a:off x="1032900" y="2698578"/>
            <a:ext cx="306494" cy="369332"/>
          </a:xfrm>
          <a:prstGeom prst="rect">
            <a:avLst/>
          </a:prstGeom>
        </p:spPr>
        <p:txBody>
          <a:bodyPr wrap="square">
            <a:spAutoFit/>
          </a:bodyPr>
          <a:lstStyle/>
          <a:p>
            <a:r>
              <a:rPr lang="zh-TW" altLang="en-US" dirty="0" smtClean="0"/>
              <a:t>０</a:t>
            </a:r>
            <a:endParaRPr lang="zh-TW" altLang="en-US" dirty="0"/>
          </a:p>
        </p:txBody>
      </p:sp>
      <p:sp>
        <p:nvSpPr>
          <p:cNvPr id="15" name="矩形 14"/>
          <p:cNvSpPr/>
          <p:nvPr/>
        </p:nvSpPr>
        <p:spPr>
          <a:xfrm>
            <a:off x="1105346" y="3309550"/>
            <a:ext cx="306494" cy="369332"/>
          </a:xfrm>
          <a:prstGeom prst="rect">
            <a:avLst/>
          </a:prstGeom>
        </p:spPr>
        <p:txBody>
          <a:bodyPr wrap="square">
            <a:spAutoFit/>
          </a:bodyPr>
          <a:lstStyle/>
          <a:p>
            <a:r>
              <a:rPr lang="en-US" altLang="zh-TW" dirty="0" smtClean="0"/>
              <a:t>1</a:t>
            </a:r>
            <a:endParaRPr lang="zh-TW" altLang="en-US" dirty="0"/>
          </a:p>
        </p:txBody>
      </p:sp>
      <p:sp>
        <p:nvSpPr>
          <p:cNvPr id="16" name="矩形 15"/>
          <p:cNvSpPr/>
          <p:nvPr/>
        </p:nvSpPr>
        <p:spPr>
          <a:xfrm>
            <a:off x="371573" y="2698578"/>
            <a:ext cx="306494" cy="369332"/>
          </a:xfrm>
          <a:prstGeom prst="rect">
            <a:avLst/>
          </a:prstGeom>
        </p:spPr>
        <p:txBody>
          <a:bodyPr wrap="square">
            <a:spAutoFit/>
          </a:bodyPr>
          <a:lstStyle/>
          <a:p>
            <a:r>
              <a:rPr lang="en-US" altLang="zh-TW" dirty="0" smtClean="0"/>
              <a:t>1</a:t>
            </a:r>
            <a:endParaRPr lang="zh-TW" altLang="en-US" dirty="0"/>
          </a:p>
        </p:txBody>
      </p:sp>
      <p:sp>
        <p:nvSpPr>
          <p:cNvPr id="17" name="矩形 16"/>
          <p:cNvSpPr/>
          <p:nvPr/>
        </p:nvSpPr>
        <p:spPr>
          <a:xfrm>
            <a:off x="371938" y="3300956"/>
            <a:ext cx="306494" cy="369332"/>
          </a:xfrm>
          <a:prstGeom prst="rect">
            <a:avLst/>
          </a:prstGeom>
        </p:spPr>
        <p:txBody>
          <a:bodyPr wrap="square">
            <a:spAutoFit/>
          </a:bodyPr>
          <a:lstStyle/>
          <a:p>
            <a:r>
              <a:rPr lang="en-US" altLang="zh-TW" dirty="0" smtClean="0"/>
              <a:t>1</a:t>
            </a:r>
            <a:endParaRPr lang="zh-TW" altLang="en-US" dirty="0"/>
          </a:p>
        </p:txBody>
      </p:sp>
      <p:sp>
        <p:nvSpPr>
          <p:cNvPr id="18" name="矩形 17"/>
          <p:cNvSpPr/>
          <p:nvPr/>
        </p:nvSpPr>
        <p:spPr>
          <a:xfrm>
            <a:off x="707809" y="2698578"/>
            <a:ext cx="306494" cy="369332"/>
          </a:xfrm>
          <a:prstGeom prst="rect">
            <a:avLst/>
          </a:prstGeom>
        </p:spPr>
        <p:txBody>
          <a:bodyPr wrap="square">
            <a:spAutoFit/>
          </a:bodyPr>
          <a:lstStyle/>
          <a:p>
            <a:r>
              <a:rPr lang="en-US" altLang="zh-TW" dirty="0" smtClean="0"/>
              <a:t>1</a:t>
            </a:r>
            <a:endParaRPr lang="zh-TW" altLang="en-US" dirty="0"/>
          </a:p>
        </p:txBody>
      </p:sp>
      <p:sp>
        <p:nvSpPr>
          <p:cNvPr id="19" name="矩形 18"/>
          <p:cNvSpPr/>
          <p:nvPr/>
        </p:nvSpPr>
        <p:spPr>
          <a:xfrm>
            <a:off x="708174" y="3300956"/>
            <a:ext cx="306494" cy="369332"/>
          </a:xfrm>
          <a:prstGeom prst="rect">
            <a:avLst/>
          </a:prstGeom>
        </p:spPr>
        <p:txBody>
          <a:bodyPr wrap="square">
            <a:spAutoFit/>
          </a:bodyPr>
          <a:lstStyle/>
          <a:p>
            <a:r>
              <a:rPr lang="en-US" altLang="zh-TW" dirty="0" smtClean="0"/>
              <a:t>0</a:t>
            </a:r>
            <a:endParaRPr lang="zh-TW" altLang="en-US" dirty="0"/>
          </a:p>
        </p:txBody>
      </p:sp>
      <p:sp>
        <p:nvSpPr>
          <p:cNvPr id="20" name="矩形 19"/>
          <p:cNvSpPr/>
          <p:nvPr/>
        </p:nvSpPr>
        <p:spPr>
          <a:xfrm>
            <a:off x="7962030" y="1970523"/>
            <a:ext cx="306494" cy="1015663"/>
          </a:xfrm>
          <a:prstGeom prst="rect">
            <a:avLst/>
          </a:prstGeom>
        </p:spPr>
        <p:txBody>
          <a:bodyPr wrap="square">
            <a:spAutoFit/>
          </a:bodyPr>
          <a:lstStyle/>
          <a:p>
            <a:r>
              <a:rPr lang="en-US" altLang="zh-TW" sz="6000" dirty="0" smtClean="0"/>
              <a:t>1</a:t>
            </a:r>
            <a:endParaRPr lang="zh-TW" altLang="en-US" sz="6000" dirty="0"/>
          </a:p>
        </p:txBody>
      </p:sp>
      <p:sp>
        <p:nvSpPr>
          <p:cNvPr id="21" name="矩形 20"/>
          <p:cNvSpPr/>
          <p:nvPr/>
        </p:nvSpPr>
        <p:spPr>
          <a:xfrm>
            <a:off x="7962030" y="2832209"/>
            <a:ext cx="306494" cy="1015663"/>
          </a:xfrm>
          <a:prstGeom prst="rect">
            <a:avLst/>
          </a:prstGeom>
        </p:spPr>
        <p:txBody>
          <a:bodyPr wrap="square">
            <a:spAutoFit/>
          </a:bodyPr>
          <a:lstStyle/>
          <a:p>
            <a:r>
              <a:rPr lang="en-US" altLang="zh-TW" sz="6000" dirty="0" smtClean="0"/>
              <a:t>0</a:t>
            </a:r>
            <a:endParaRPr lang="zh-TW" altLang="en-US" sz="6000" dirty="0"/>
          </a:p>
        </p:txBody>
      </p:sp>
      <p:sp>
        <p:nvSpPr>
          <p:cNvPr id="25" name="矩形 24"/>
          <p:cNvSpPr/>
          <p:nvPr/>
        </p:nvSpPr>
        <p:spPr>
          <a:xfrm>
            <a:off x="329823" y="2063374"/>
            <a:ext cx="1406154" cy="369332"/>
          </a:xfrm>
          <a:prstGeom prst="rect">
            <a:avLst/>
          </a:prstGeom>
        </p:spPr>
        <p:txBody>
          <a:bodyPr wrap="none">
            <a:spAutoFit/>
          </a:bodyPr>
          <a:lstStyle/>
          <a:p>
            <a:r>
              <a:rPr lang="en-US" altLang="zh-TW" b="1" dirty="0" err="1">
                <a:solidFill>
                  <a:srgbClr val="FF0000"/>
                </a:solidFill>
                <a:effectLst>
                  <a:outerShdw blurRad="38100" dist="38100" dir="2700000" algn="tl">
                    <a:srgbClr val="000000">
                      <a:alpha val="43137"/>
                    </a:srgbClr>
                  </a:outerShdw>
                </a:effectLst>
              </a:rPr>
              <a:t>input_dim</a:t>
            </a:r>
            <a:r>
              <a:rPr lang="en-US" altLang="zh-TW" b="1" dirty="0">
                <a:solidFill>
                  <a:srgbClr val="FF0000"/>
                </a:solidFill>
                <a:effectLst>
                  <a:outerShdw blurRad="38100" dist="38100" dir="2700000" algn="tl">
                    <a:srgbClr val="000000">
                      <a:alpha val="43137"/>
                    </a:srgbClr>
                  </a:outerShdw>
                </a:effectLst>
              </a:rPr>
              <a:t>=2</a:t>
            </a:r>
            <a:endParaRPr lang="zh-TW" altLang="en-US" b="1" dirty="0">
              <a:solidFill>
                <a:srgbClr val="FF0000"/>
              </a:solidFill>
              <a:effectLst>
                <a:outerShdw blurRad="38100" dist="38100" dir="2700000" algn="tl">
                  <a:srgbClr val="000000">
                    <a:alpha val="43137"/>
                  </a:srgbClr>
                </a:outerShdw>
              </a:effectLst>
            </a:endParaRPr>
          </a:p>
        </p:txBody>
      </p:sp>
      <p:cxnSp>
        <p:nvCxnSpPr>
          <p:cNvPr id="26" name="直線接點 25"/>
          <p:cNvCxnSpPr>
            <a:stCxn id="5" idx="6"/>
            <a:endCxn id="42" idx="2"/>
          </p:cNvCxnSpPr>
          <p:nvPr/>
        </p:nvCxnSpPr>
        <p:spPr>
          <a:xfrm>
            <a:off x="2763312" y="2450757"/>
            <a:ext cx="4007068" cy="52590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線接點 28"/>
          <p:cNvCxnSpPr>
            <a:endCxn id="42" idx="2"/>
          </p:cNvCxnSpPr>
          <p:nvPr/>
        </p:nvCxnSpPr>
        <p:spPr>
          <a:xfrm flipV="1">
            <a:off x="4077730" y="2976661"/>
            <a:ext cx="2692650" cy="229555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36" name="矩形 35"/>
          <p:cNvSpPr/>
          <p:nvPr/>
        </p:nvSpPr>
        <p:spPr>
          <a:xfrm>
            <a:off x="3602162" y="4898085"/>
            <a:ext cx="497252" cy="830997"/>
          </a:xfrm>
          <a:prstGeom prst="rect">
            <a:avLst/>
          </a:prstGeom>
        </p:spPr>
        <p:txBody>
          <a:bodyPr wrap="none">
            <a:spAutoFit/>
          </a:bodyPr>
          <a:lstStyle/>
          <a:p>
            <a:r>
              <a:rPr lang="en-US" altLang="zh-TW" sz="4800" b="1" dirty="0">
                <a:solidFill>
                  <a:schemeClr val="accent6">
                    <a:lumMod val="50000"/>
                  </a:schemeClr>
                </a:solidFill>
                <a:effectLst>
                  <a:outerShdw blurRad="38100" dist="38100" dir="2700000" algn="tl">
                    <a:srgbClr val="000000">
                      <a:alpha val="43137"/>
                    </a:srgbClr>
                  </a:outerShdw>
                </a:effectLst>
              </a:rPr>
              <a:t>1</a:t>
            </a:r>
            <a:endParaRPr lang="zh-TW" altLang="en-US" sz="4800" dirty="0"/>
          </a:p>
        </p:txBody>
      </p:sp>
      <p:pic>
        <p:nvPicPr>
          <p:cNvPr id="37" name="Picture 4" descr="ç¸éåç"/>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74542" y="1576192"/>
            <a:ext cx="902163" cy="902163"/>
          </a:xfrm>
          <a:prstGeom prst="rect">
            <a:avLst/>
          </a:prstGeom>
          <a:noFill/>
          <a:extLst>
            <a:ext uri="{909E8E84-426E-40DD-AFC4-6F175D3DCCD1}">
              <a14:hiddenFill xmlns:a14="http://schemas.microsoft.com/office/drawing/2010/main">
                <a:solidFill>
                  <a:srgbClr val="FFFFFF"/>
                </a:solidFill>
              </a14:hiddenFill>
            </a:ext>
          </a:extLst>
        </p:spPr>
      </p:pic>
      <p:sp>
        <p:nvSpPr>
          <p:cNvPr id="41" name="橢圓 40"/>
          <p:cNvSpPr/>
          <p:nvPr/>
        </p:nvSpPr>
        <p:spPr>
          <a:xfrm>
            <a:off x="1954906" y="3538507"/>
            <a:ext cx="848497" cy="8649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2" name="橢圓 41"/>
          <p:cNvSpPr/>
          <p:nvPr/>
        </p:nvSpPr>
        <p:spPr>
          <a:xfrm>
            <a:off x="6770380" y="2544174"/>
            <a:ext cx="848497" cy="86497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7" name="直線接點 46"/>
          <p:cNvCxnSpPr>
            <a:stCxn id="41" idx="6"/>
            <a:endCxn id="42" idx="2"/>
          </p:cNvCxnSpPr>
          <p:nvPr/>
        </p:nvCxnSpPr>
        <p:spPr>
          <a:xfrm flipV="1">
            <a:off x="2803403" y="2976661"/>
            <a:ext cx="3966977" cy="99433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53" name="圖片 52"/>
          <p:cNvPicPr>
            <a:picLocks noChangeAspect="1"/>
          </p:cNvPicPr>
          <p:nvPr/>
        </p:nvPicPr>
        <p:blipFill>
          <a:blip r:embed="rId3"/>
          <a:stretch>
            <a:fillRect/>
          </a:stretch>
        </p:blipFill>
        <p:spPr>
          <a:xfrm>
            <a:off x="6676705" y="1512015"/>
            <a:ext cx="1192284" cy="892033"/>
          </a:xfrm>
          <a:prstGeom prst="rect">
            <a:avLst/>
          </a:prstGeom>
        </p:spPr>
      </p:pic>
      <p:sp>
        <p:nvSpPr>
          <p:cNvPr id="57" name="矩形 56"/>
          <p:cNvSpPr/>
          <p:nvPr/>
        </p:nvSpPr>
        <p:spPr>
          <a:xfrm>
            <a:off x="4216819" y="4280573"/>
            <a:ext cx="453970" cy="707886"/>
          </a:xfrm>
          <a:prstGeom prst="rect">
            <a:avLst/>
          </a:prstGeom>
        </p:spPr>
        <p:txBody>
          <a:bodyPr wrap="none">
            <a:spAutoFit/>
          </a:bodyPr>
          <a:lstStyle/>
          <a:p>
            <a:r>
              <a:rPr lang="en-US" altLang="zh-TW" sz="4000" dirty="0"/>
              <a:t>b</a:t>
            </a:r>
            <a:endParaRPr lang="zh-TW" altLang="en-US" sz="4000" dirty="0"/>
          </a:p>
        </p:txBody>
      </p:sp>
      <p:sp>
        <p:nvSpPr>
          <p:cNvPr id="58" name="矩形 57"/>
          <p:cNvSpPr/>
          <p:nvPr/>
        </p:nvSpPr>
        <p:spPr>
          <a:xfrm>
            <a:off x="2005478" y="1319387"/>
            <a:ext cx="667170" cy="707886"/>
          </a:xfrm>
          <a:prstGeom prst="rect">
            <a:avLst/>
          </a:prstGeom>
        </p:spPr>
        <p:txBody>
          <a:bodyPr wrap="none">
            <a:spAutoFit/>
          </a:bodyPr>
          <a:lstStyle/>
          <a:p>
            <a:r>
              <a:rPr lang="en-US" altLang="zh-TW" sz="4000" dirty="0" smtClean="0"/>
              <a:t>x1</a:t>
            </a:r>
            <a:endParaRPr lang="zh-TW" altLang="en-US" sz="4000" dirty="0"/>
          </a:p>
        </p:txBody>
      </p:sp>
      <p:sp>
        <p:nvSpPr>
          <p:cNvPr id="59" name="矩形 58"/>
          <p:cNvSpPr/>
          <p:nvPr/>
        </p:nvSpPr>
        <p:spPr>
          <a:xfrm>
            <a:off x="1978849" y="2890835"/>
            <a:ext cx="713657" cy="769441"/>
          </a:xfrm>
          <a:prstGeom prst="rect">
            <a:avLst/>
          </a:prstGeom>
        </p:spPr>
        <p:txBody>
          <a:bodyPr wrap="none">
            <a:spAutoFit/>
          </a:bodyPr>
          <a:lstStyle/>
          <a:p>
            <a:r>
              <a:rPr lang="en-US" altLang="zh-TW" sz="4400" dirty="0" smtClean="0"/>
              <a:t>x2</a:t>
            </a:r>
            <a:endParaRPr lang="zh-TW" altLang="en-US" sz="4400" dirty="0"/>
          </a:p>
        </p:txBody>
      </p:sp>
      <p:sp>
        <p:nvSpPr>
          <p:cNvPr id="60" name="矩形 59"/>
          <p:cNvSpPr/>
          <p:nvPr/>
        </p:nvSpPr>
        <p:spPr>
          <a:xfrm>
            <a:off x="3848381" y="2916235"/>
            <a:ext cx="873957" cy="769441"/>
          </a:xfrm>
          <a:prstGeom prst="rect">
            <a:avLst/>
          </a:prstGeom>
        </p:spPr>
        <p:txBody>
          <a:bodyPr wrap="none">
            <a:spAutoFit/>
          </a:bodyPr>
          <a:lstStyle/>
          <a:p>
            <a:r>
              <a:rPr lang="en-US" altLang="zh-TW" sz="4400" dirty="0" smtClean="0"/>
              <a:t>w2</a:t>
            </a:r>
            <a:endParaRPr lang="zh-TW" altLang="en-US" sz="4400" dirty="0"/>
          </a:p>
        </p:txBody>
      </p:sp>
      <p:sp>
        <p:nvSpPr>
          <p:cNvPr id="61" name="矩形 60"/>
          <p:cNvSpPr/>
          <p:nvPr/>
        </p:nvSpPr>
        <p:spPr>
          <a:xfrm>
            <a:off x="3777946" y="1959196"/>
            <a:ext cx="901209" cy="707886"/>
          </a:xfrm>
          <a:prstGeom prst="rect">
            <a:avLst/>
          </a:prstGeom>
        </p:spPr>
        <p:txBody>
          <a:bodyPr wrap="none">
            <a:spAutoFit/>
          </a:bodyPr>
          <a:lstStyle/>
          <a:p>
            <a:r>
              <a:rPr lang="en-US" altLang="zh-TW" sz="4000" dirty="0" smtClean="0"/>
              <a:t>W1</a:t>
            </a:r>
            <a:endParaRPr lang="zh-TW" altLang="en-US" sz="4000" dirty="0"/>
          </a:p>
        </p:txBody>
      </p:sp>
      <p:sp>
        <p:nvSpPr>
          <p:cNvPr id="62" name="矩形 61"/>
          <p:cNvSpPr/>
          <p:nvPr/>
        </p:nvSpPr>
        <p:spPr>
          <a:xfrm>
            <a:off x="193511" y="-18182"/>
            <a:ext cx="8675004" cy="1446550"/>
          </a:xfrm>
          <a:prstGeom prst="rect">
            <a:avLst/>
          </a:prstGeom>
        </p:spPr>
        <p:txBody>
          <a:bodyPr wrap="square">
            <a:spAutoFit/>
          </a:bodyPr>
          <a:lstStyle/>
          <a:p>
            <a:r>
              <a:rPr lang="en-US" altLang="zh-TW" sz="4400" dirty="0" smtClean="0"/>
              <a:t>AND gate: w1/w2/b</a:t>
            </a:r>
            <a:r>
              <a:rPr lang="zh-TW" altLang="en-US" sz="4400" dirty="0" smtClean="0"/>
              <a:t>要設定為何</a:t>
            </a:r>
            <a:endParaRPr lang="en-US" altLang="zh-TW" sz="4400" dirty="0" smtClean="0"/>
          </a:p>
          <a:p>
            <a:r>
              <a:rPr lang="zh-TW" altLang="en-US" sz="4400" dirty="0" smtClean="0"/>
              <a:t>才可以實作出</a:t>
            </a:r>
            <a:r>
              <a:rPr lang="en-US" altLang="zh-TW" sz="4400" dirty="0" smtClean="0"/>
              <a:t>AND gate</a:t>
            </a:r>
            <a:endParaRPr lang="zh-TW" altLang="en-US" sz="4400" dirty="0"/>
          </a:p>
        </p:txBody>
      </p:sp>
      <p:pic>
        <p:nvPicPr>
          <p:cNvPr id="63" name="圖片 62"/>
          <p:cNvPicPr>
            <a:picLocks noChangeAspect="1"/>
          </p:cNvPicPr>
          <p:nvPr/>
        </p:nvPicPr>
        <p:blipFill rotWithShape="1">
          <a:blip r:embed="rId4"/>
          <a:srcRect r="73543"/>
          <a:stretch/>
        </p:blipFill>
        <p:spPr>
          <a:xfrm>
            <a:off x="5656634" y="3598259"/>
            <a:ext cx="1319551" cy="2621936"/>
          </a:xfrm>
          <a:prstGeom prst="rect">
            <a:avLst/>
          </a:prstGeom>
        </p:spPr>
      </p:pic>
      <p:cxnSp>
        <p:nvCxnSpPr>
          <p:cNvPr id="65" name="直線單箭頭接點 64"/>
          <p:cNvCxnSpPr/>
          <p:nvPr/>
        </p:nvCxnSpPr>
        <p:spPr>
          <a:xfrm flipV="1">
            <a:off x="6770380" y="4095172"/>
            <a:ext cx="831819" cy="30830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7605663" y="3720873"/>
            <a:ext cx="968535" cy="707886"/>
          </a:xfrm>
          <a:prstGeom prst="rect">
            <a:avLst/>
          </a:prstGeom>
        </p:spPr>
        <p:txBody>
          <a:bodyPr wrap="none">
            <a:spAutoFit/>
          </a:bodyPr>
          <a:lstStyle/>
          <a:p>
            <a:r>
              <a:rPr lang="en-US" altLang="zh-TW" sz="4000" dirty="0"/>
              <a:t>b</a:t>
            </a:r>
            <a:r>
              <a:rPr lang="en-US" altLang="zh-TW" sz="4000" dirty="0" smtClean="0"/>
              <a:t>&lt;0</a:t>
            </a:r>
            <a:endParaRPr lang="zh-TW" altLang="en-US" sz="4000" dirty="0"/>
          </a:p>
        </p:txBody>
      </p:sp>
      <p:cxnSp>
        <p:nvCxnSpPr>
          <p:cNvPr id="67" name="直線單箭頭接點 66"/>
          <p:cNvCxnSpPr/>
          <p:nvPr/>
        </p:nvCxnSpPr>
        <p:spPr>
          <a:xfrm>
            <a:off x="6770380" y="5091341"/>
            <a:ext cx="655548" cy="44448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9" name="矩形 68"/>
          <p:cNvSpPr/>
          <p:nvPr/>
        </p:nvSpPr>
        <p:spPr>
          <a:xfrm>
            <a:off x="7430069" y="5414468"/>
            <a:ext cx="1713931" cy="461665"/>
          </a:xfrm>
          <a:prstGeom prst="rect">
            <a:avLst/>
          </a:prstGeom>
        </p:spPr>
        <p:txBody>
          <a:bodyPr wrap="none">
            <a:spAutoFit/>
          </a:bodyPr>
          <a:lstStyle/>
          <a:p>
            <a:r>
              <a:rPr lang="en-US" altLang="zh-TW" sz="2400" dirty="0"/>
              <a:t>w</a:t>
            </a:r>
            <a:r>
              <a:rPr lang="en-US" altLang="zh-TW" sz="2400" dirty="0" smtClean="0"/>
              <a:t>1+w2+b&gt;0</a:t>
            </a:r>
            <a:endParaRPr lang="zh-TW" altLang="en-US" sz="2400" dirty="0"/>
          </a:p>
        </p:txBody>
      </p:sp>
      <p:sp>
        <p:nvSpPr>
          <p:cNvPr id="70" name="矩形 69"/>
          <p:cNvSpPr/>
          <p:nvPr/>
        </p:nvSpPr>
        <p:spPr>
          <a:xfrm>
            <a:off x="7564038" y="4395611"/>
            <a:ext cx="1184940" cy="461665"/>
          </a:xfrm>
          <a:prstGeom prst="rect">
            <a:avLst/>
          </a:prstGeom>
        </p:spPr>
        <p:txBody>
          <a:bodyPr wrap="none">
            <a:spAutoFit/>
          </a:bodyPr>
          <a:lstStyle/>
          <a:p>
            <a:r>
              <a:rPr lang="en-US" altLang="zh-TW" sz="2400" dirty="0" smtClean="0"/>
              <a:t>w1+b&lt;0</a:t>
            </a:r>
            <a:endParaRPr lang="zh-TW" altLang="en-US" sz="2400" dirty="0"/>
          </a:p>
        </p:txBody>
      </p:sp>
      <p:sp>
        <p:nvSpPr>
          <p:cNvPr id="72" name="矩形 71"/>
          <p:cNvSpPr/>
          <p:nvPr/>
        </p:nvSpPr>
        <p:spPr>
          <a:xfrm>
            <a:off x="7581311" y="4720387"/>
            <a:ext cx="1184940" cy="461665"/>
          </a:xfrm>
          <a:prstGeom prst="rect">
            <a:avLst/>
          </a:prstGeom>
        </p:spPr>
        <p:txBody>
          <a:bodyPr wrap="none">
            <a:spAutoFit/>
          </a:bodyPr>
          <a:lstStyle/>
          <a:p>
            <a:r>
              <a:rPr lang="en-US" altLang="zh-TW" sz="2400" dirty="0" smtClean="0"/>
              <a:t>w</a:t>
            </a:r>
            <a:r>
              <a:rPr lang="en-US" altLang="zh-TW" sz="2400" dirty="0"/>
              <a:t>2</a:t>
            </a:r>
            <a:r>
              <a:rPr lang="en-US" altLang="zh-TW" sz="2400" dirty="0" smtClean="0"/>
              <a:t>+b&lt;0</a:t>
            </a:r>
            <a:endParaRPr lang="zh-TW" altLang="en-US" sz="2400" dirty="0"/>
          </a:p>
        </p:txBody>
      </p:sp>
    </p:spTree>
    <p:extLst>
      <p:ext uri="{BB962C8B-B14F-4D97-AF65-F5344CB8AC3E}">
        <p14:creationId xmlns:p14="http://schemas.microsoft.com/office/powerpoint/2010/main" val="1685491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7" name="矩形 6"/>
          <p:cNvSpPr/>
          <p:nvPr/>
        </p:nvSpPr>
        <p:spPr>
          <a:xfrm>
            <a:off x="275968" y="510904"/>
            <a:ext cx="4304270" cy="5632311"/>
          </a:xfrm>
          <a:prstGeom prst="rect">
            <a:avLst/>
          </a:prstGeom>
          <a:solidFill>
            <a:schemeClr val="accent4">
              <a:lumMod val="20000"/>
              <a:lumOff val="80000"/>
            </a:schemeClr>
          </a:solidFill>
        </p:spPr>
        <p:txBody>
          <a:bodyPr wrap="square">
            <a:spAutoFit/>
          </a:bodyPr>
          <a:lstStyle/>
          <a:p>
            <a:r>
              <a:rPr lang="en-US" altLang="zh-TW" sz="2000" dirty="0" smtClean="0"/>
              <a:t># coding: utf-8</a:t>
            </a:r>
          </a:p>
          <a:p>
            <a:r>
              <a:rPr lang="en-US" altLang="zh-TW" sz="2000" dirty="0" smtClean="0"/>
              <a:t>import </a:t>
            </a:r>
            <a:r>
              <a:rPr lang="en-US" altLang="zh-TW" sz="2000" dirty="0" err="1" smtClean="0"/>
              <a:t>numpy</a:t>
            </a:r>
            <a:r>
              <a:rPr lang="en-US" altLang="zh-TW" sz="2000" dirty="0" smtClean="0"/>
              <a:t> as np</a:t>
            </a:r>
          </a:p>
          <a:p>
            <a:endParaRPr lang="en-US" altLang="zh-TW" sz="2000" dirty="0" smtClean="0"/>
          </a:p>
          <a:p>
            <a:endParaRPr lang="en-US" altLang="zh-TW" sz="2000" dirty="0" smtClean="0"/>
          </a:p>
          <a:p>
            <a:r>
              <a:rPr lang="en-US" altLang="zh-TW" sz="2000" dirty="0" err="1" smtClean="0"/>
              <a:t>def</a:t>
            </a:r>
            <a:r>
              <a:rPr lang="en-US" altLang="zh-TW" sz="2000" dirty="0" smtClean="0"/>
              <a:t> </a:t>
            </a:r>
            <a:r>
              <a:rPr lang="en-US" altLang="zh-TW" sz="2000" b="1" dirty="0" smtClean="0">
                <a:solidFill>
                  <a:srgbClr val="FF0000"/>
                </a:solidFill>
                <a:effectLst>
                  <a:outerShdw blurRad="38100" dist="38100" dir="2700000" algn="tl">
                    <a:srgbClr val="000000">
                      <a:alpha val="43137"/>
                    </a:srgbClr>
                  </a:outerShdw>
                </a:effectLst>
              </a:rPr>
              <a:t>AND</a:t>
            </a:r>
            <a:r>
              <a:rPr lang="en-US" altLang="zh-TW" sz="2000" dirty="0" smtClean="0"/>
              <a:t>(x1, x2):</a:t>
            </a:r>
          </a:p>
          <a:p>
            <a:r>
              <a:rPr lang="en-US" altLang="zh-TW" sz="2000" dirty="0" smtClean="0"/>
              <a:t>    x = </a:t>
            </a:r>
            <a:r>
              <a:rPr lang="en-US" altLang="zh-TW" sz="2000" dirty="0" err="1" smtClean="0"/>
              <a:t>np.array</a:t>
            </a:r>
            <a:r>
              <a:rPr lang="en-US" altLang="zh-TW" sz="2000" dirty="0" smtClean="0"/>
              <a:t>([x1, x2])</a:t>
            </a:r>
          </a:p>
          <a:p>
            <a:r>
              <a:rPr lang="en-US" altLang="zh-TW" sz="2000" dirty="0" smtClean="0"/>
              <a:t>    w = </a:t>
            </a:r>
            <a:r>
              <a:rPr lang="en-US" altLang="zh-TW" sz="2000" dirty="0" err="1" smtClean="0"/>
              <a:t>np.array</a:t>
            </a:r>
            <a:r>
              <a:rPr lang="en-US" altLang="zh-TW" sz="2000" dirty="0" smtClean="0"/>
              <a:t>([</a:t>
            </a:r>
            <a:r>
              <a:rPr lang="en-US" altLang="zh-TW" sz="2000" b="1" dirty="0" smtClean="0">
                <a:solidFill>
                  <a:srgbClr val="C00000"/>
                </a:solidFill>
                <a:effectLst>
                  <a:outerShdw blurRad="38100" dist="38100" dir="2700000" algn="tl">
                    <a:srgbClr val="000000">
                      <a:alpha val="43137"/>
                    </a:srgbClr>
                  </a:outerShdw>
                </a:effectLst>
              </a:rPr>
              <a:t>0.5</a:t>
            </a:r>
            <a:r>
              <a:rPr lang="en-US" altLang="zh-TW" sz="2000" dirty="0" smtClean="0"/>
              <a:t>, </a:t>
            </a:r>
            <a:r>
              <a:rPr lang="en-US" altLang="zh-TW" sz="2000" b="1" dirty="0" smtClean="0">
                <a:solidFill>
                  <a:srgbClr val="C00000"/>
                </a:solidFill>
                <a:effectLst>
                  <a:outerShdw blurRad="38100" dist="38100" dir="2700000" algn="tl">
                    <a:srgbClr val="000000">
                      <a:alpha val="43137"/>
                    </a:srgbClr>
                  </a:outerShdw>
                </a:effectLst>
              </a:rPr>
              <a:t>0.5</a:t>
            </a:r>
            <a:r>
              <a:rPr lang="en-US" altLang="zh-TW" sz="2000" dirty="0" smtClean="0"/>
              <a:t>])</a:t>
            </a:r>
          </a:p>
          <a:p>
            <a:r>
              <a:rPr lang="en-US" altLang="zh-TW" sz="2000" b="1" dirty="0" smtClean="0">
                <a:solidFill>
                  <a:srgbClr val="FF0000"/>
                </a:solidFill>
              </a:rPr>
              <a:t>    b = -0.7</a:t>
            </a:r>
          </a:p>
          <a:p>
            <a:r>
              <a:rPr lang="en-US" altLang="zh-TW" sz="2000" dirty="0" smtClean="0"/>
              <a:t>    </a:t>
            </a:r>
            <a:r>
              <a:rPr lang="en-US" altLang="zh-TW" sz="2000" dirty="0" err="1" smtClean="0"/>
              <a:t>tmp</a:t>
            </a:r>
            <a:r>
              <a:rPr lang="en-US" altLang="zh-TW" sz="2000" dirty="0" smtClean="0"/>
              <a:t> = </a:t>
            </a:r>
            <a:r>
              <a:rPr lang="en-US" altLang="zh-TW" sz="2000" dirty="0" err="1" smtClean="0"/>
              <a:t>np.sum</a:t>
            </a:r>
            <a:r>
              <a:rPr lang="en-US" altLang="zh-TW" sz="2000" dirty="0" smtClean="0"/>
              <a:t>(w*x) + b</a:t>
            </a:r>
          </a:p>
          <a:p>
            <a:r>
              <a:rPr lang="en-US" altLang="zh-TW" sz="2000" dirty="0" smtClean="0"/>
              <a:t>    if </a:t>
            </a:r>
            <a:r>
              <a:rPr lang="en-US" altLang="zh-TW" sz="2000" dirty="0" err="1" smtClean="0"/>
              <a:t>tmp</a:t>
            </a:r>
            <a:r>
              <a:rPr lang="en-US" altLang="zh-TW" sz="2000" dirty="0" smtClean="0"/>
              <a:t> &lt;= 0:</a:t>
            </a:r>
          </a:p>
          <a:p>
            <a:r>
              <a:rPr lang="en-US" altLang="zh-TW" sz="2000" dirty="0" smtClean="0"/>
              <a:t>        return 0</a:t>
            </a:r>
          </a:p>
          <a:p>
            <a:r>
              <a:rPr lang="en-US" altLang="zh-TW" sz="2000" dirty="0" smtClean="0"/>
              <a:t>    else:</a:t>
            </a:r>
          </a:p>
          <a:p>
            <a:r>
              <a:rPr lang="en-US" altLang="zh-TW" sz="2000" dirty="0" smtClean="0"/>
              <a:t>        return 1</a:t>
            </a:r>
          </a:p>
          <a:p>
            <a:endParaRPr lang="en-US" altLang="zh-TW" sz="2000" dirty="0" smtClean="0"/>
          </a:p>
          <a:p>
            <a:r>
              <a:rPr lang="en-US" altLang="zh-TW" sz="2000" dirty="0" smtClean="0"/>
              <a:t>if __name__ == '__main__':</a:t>
            </a:r>
          </a:p>
          <a:p>
            <a:r>
              <a:rPr lang="en-US" altLang="zh-TW" sz="2000" dirty="0" smtClean="0"/>
              <a:t>    for </a:t>
            </a:r>
            <a:r>
              <a:rPr lang="en-US" altLang="zh-TW" sz="2000" dirty="0" err="1" smtClean="0"/>
              <a:t>xs</a:t>
            </a:r>
            <a:r>
              <a:rPr lang="en-US" altLang="zh-TW" sz="2000" dirty="0" smtClean="0"/>
              <a:t> in [(0, 0), (1, 0), (0, 1), (1, 1)]:</a:t>
            </a:r>
          </a:p>
          <a:p>
            <a:r>
              <a:rPr lang="en-US" altLang="zh-TW" sz="2000" dirty="0" smtClean="0"/>
              <a:t>        y = AND(</a:t>
            </a:r>
            <a:r>
              <a:rPr lang="en-US" altLang="zh-TW" sz="2000" dirty="0" err="1" smtClean="0"/>
              <a:t>xs</a:t>
            </a:r>
            <a:r>
              <a:rPr lang="en-US" altLang="zh-TW" sz="2000" dirty="0" smtClean="0"/>
              <a:t>[0], </a:t>
            </a:r>
            <a:r>
              <a:rPr lang="en-US" altLang="zh-TW" sz="2000" dirty="0" err="1" smtClean="0"/>
              <a:t>xs</a:t>
            </a:r>
            <a:r>
              <a:rPr lang="en-US" altLang="zh-TW" sz="2000" dirty="0" smtClean="0"/>
              <a:t>[1])</a:t>
            </a:r>
          </a:p>
          <a:p>
            <a:r>
              <a:rPr lang="en-US" altLang="zh-TW" sz="2000" dirty="0" smtClean="0"/>
              <a:t>        print(</a:t>
            </a:r>
            <a:r>
              <a:rPr lang="en-US" altLang="zh-TW" sz="2000" dirty="0" err="1" smtClean="0"/>
              <a:t>str</a:t>
            </a:r>
            <a:r>
              <a:rPr lang="en-US" altLang="zh-TW" sz="2000" dirty="0" smtClean="0"/>
              <a:t>(</a:t>
            </a:r>
            <a:r>
              <a:rPr lang="en-US" altLang="zh-TW" sz="2000" dirty="0" err="1" smtClean="0"/>
              <a:t>xs</a:t>
            </a:r>
            <a:r>
              <a:rPr lang="en-US" altLang="zh-TW" sz="2000" dirty="0" smtClean="0"/>
              <a:t>) + " -&gt; " + </a:t>
            </a:r>
            <a:r>
              <a:rPr lang="en-US" altLang="zh-TW" sz="2000" dirty="0" err="1" smtClean="0"/>
              <a:t>str</a:t>
            </a:r>
            <a:r>
              <a:rPr lang="en-US" altLang="zh-TW" sz="2000" dirty="0" smtClean="0"/>
              <a:t>(y))</a:t>
            </a:r>
            <a:endParaRPr lang="zh-TW" altLang="en-US" sz="2000" dirty="0"/>
          </a:p>
        </p:txBody>
      </p:sp>
      <p:pic>
        <p:nvPicPr>
          <p:cNvPr id="6" name="內容版面配置區 5"/>
          <p:cNvPicPr>
            <a:picLocks noGrp="1" noChangeAspect="1"/>
          </p:cNvPicPr>
          <p:nvPr>
            <p:ph idx="1"/>
          </p:nvPr>
        </p:nvPicPr>
        <p:blipFill>
          <a:blip r:embed="rId2"/>
          <a:stretch>
            <a:fillRect/>
          </a:stretch>
        </p:blipFill>
        <p:spPr>
          <a:xfrm>
            <a:off x="3892942" y="365126"/>
            <a:ext cx="4781501" cy="4717960"/>
          </a:xfrm>
          <a:prstGeom prst="rect">
            <a:avLst/>
          </a:prstGeom>
        </p:spPr>
      </p:pic>
    </p:spTree>
    <p:extLst>
      <p:ext uri="{BB962C8B-B14F-4D97-AF65-F5344CB8AC3E}">
        <p14:creationId xmlns:p14="http://schemas.microsoft.com/office/powerpoint/2010/main" val="42139274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7265130" cy="1200329"/>
          </a:xfrm>
          <a:prstGeom prst="rect">
            <a:avLst/>
          </a:prstGeom>
        </p:spPr>
        <p:txBody>
          <a:bodyPr wrap="none">
            <a:spAutoFit/>
          </a:bodyPr>
          <a:lstStyle/>
          <a:p>
            <a:r>
              <a:rPr lang="zh-TW" altLang="en-US" sz="4800" b="1" dirty="0">
                <a:solidFill>
                  <a:schemeClr val="bg1"/>
                </a:solidFill>
                <a:effectLst>
                  <a:outerShdw blurRad="38100" dist="38100" dir="2700000" algn="tl">
                    <a:srgbClr val="000000">
                      <a:alpha val="43137"/>
                    </a:srgbClr>
                  </a:outerShdw>
                </a:effectLst>
              </a:rPr>
              <a:t>類神經網路起手式</a:t>
            </a:r>
            <a:r>
              <a:rPr lang="en-US" altLang="zh-TW" sz="4800" b="1" dirty="0" smtClean="0">
                <a:solidFill>
                  <a:schemeClr val="bg1"/>
                </a:solidFill>
                <a:effectLst>
                  <a:outerShdw blurRad="38100" dist="38100" dir="2700000" algn="tl">
                    <a:srgbClr val="000000">
                      <a:alpha val="43137"/>
                    </a:srgbClr>
                  </a:outerShdw>
                </a:effectLst>
              </a:rPr>
              <a:t>:</a:t>
            </a:r>
            <a:r>
              <a:rPr lang="zh-TW" altLang="en-US" sz="4800" b="1" dirty="0" smtClean="0">
                <a:solidFill>
                  <a:schemeClr val="bg1"/>
                </a:solidFill>
                <a:effectLst>
                  <a:outerShdw blurRad="38100" dist="38100" dir="2700000" algn="tl">
                    <a:srgbClr val="000000">
                      <a:alpha val="43137"/>
                    </a:srgbClr>
                  </a:outerShdw>
                </a:effectLst>
              </a:rPr>
              <a:t>感知</a:t>
            </a:r>
            <a:r>
              <a:rPr lang="zh-TW" altLang="en-US" sz="4800" b="1" dirty="0">
                <a:solidFill>
                  <a:schemeClr val="bg1"/>
                </a:solidFill>
                <a:effectLst>
                  <a:outerShdw blurRad="38100" dist="38100" dir="2700000" algn="tl">
                    <a:srgbClr val="000000">
                      <a:alpha val="43137"/>
                    </a:srgbClr>
                  </a:outerShdw>
                </a:effectLst>
              </a:rPr>
              <a:t>器 </a:t>
            </a:r>
          </a:p>
          <a:p>
            <a:r>
              <a:rPr lang="zh-TW" altLang="en-US" sz="2400" b="1" dirty="0" smtClean="0">
                <a:solidFill>
                  <a:schemeClr val="bg1"/>
                </a:solidFill>
                <a:effectLst>
                  <a:outerShdw blurRad="38100" dist="38100" dir="2700000" algn="tl">
                    <a:srgbClr val="000000">
                      <a:alpha val="43137"/>
                    </a:srgbClr>
                  </a:outerShdw>
                </a:effectLst>
              </a:rPr>
              <a:t>作業</a:t>
            </a:r>
            <a:r>
              <a:rPr lang="en-US" altLang="zh-TW" sz="2400" b="1" dirty="0" smtClean="0">
                <a:solidFill>
                  <a:schemeClr val="bg1"/>
                </a:solidFill>
                <a:effectLst>
                  <a:outerShdw blurRad="38100" dist="38100" dir="2700000" algn="tl">
                    <a:srgbClr val="000000">
                      <a:alpha val="43137"/>
                    </a:srgbClr>
                  </a:outerShdw>
                </a:effectLst>
              </a:rPr>
              <a:t>:</a:t>
            </a:r>
            <a:r>
              <a:rPr lang="zh-TW" altLang="en-US" sz="2400" b="1" dirty="0" smtClean="0">
                <a:solidFill>
                  <a:schemeClr val="bg1"/>
                </a:solidFill>
                <a:effectLst>
                  <a:outerShdw blurRad="38100" dist="38100" dir="2700000" algn="tl">
                    <a:srgbClr val="000000">
                      <a:alpha val="43137"/>
                    </a:srgbClr>
                  </a:outerShdw>
                </a:effectLst>
              </a:rPr>
              <a:t>完成</a:t>
            </a:r>
            <a:r>
              <a:rPr lang="en-US" altLang="zh-TW" sz="2400" b="1" dirty="0" smtClean="0">
                <a:solidFill>
                  <a:schemeClr val="bg1"/>
                </a:solidFill>
                <a:effectLst>
                  <a:outerShdw blurRad="38100" dist="38100" dir="2700000" algn="tl">
                    <a:srgbClr val="000000">
                      <a:alpha val="43137"/>
                    </a:srgbClr>
                  </a:outerShdw>
                </a:effectLst>
              </a:rPr>
              <a:t>OR</a:t>
            </a:r>
            <a:r>
              <a:rPr lang="zh-TW" altLang="en-US" sz="2400" b="1" dirty="0" smtClean="0">
                <a:solidFill>
                  <a:schemeClr val="bg1"/>
                </a:solidFill>
                <a:effectLst>
                  <a:outerShdw blurRad="38100" dist="38100" dir="2700000" algn="tl">
                    <a:srgbClr val="000000">
                      <a:alpha val="43137"/>
                    </a:srgbClr>
                  </a:outerShdw>
                </a:effectLst>
              </a:rPr>
              <a:t> </a:t>
            </a:r>
            <a:r>
              <a:rPr lang="en-US" altLang="zh-TW" sz="2400" b="1" dirty="0" smtClean="0">
                <a:solidFill>
                  <a:schemeClr val="bg1"/>
                </a:solidFill>
                <a:effectLst>
                  <a:outerShdw blurRad="38100" dist="38100" dir="2700000" algn="tl">
                    <a:srgbClr val="000000">
                      <a:alpha val="43137"/>
                    </a:srgbClr>
                  </a:outerShdw>
                </a:effectLst>
              </a:rPr>
              <a:t>gate, NOR</a:t>
            </a:r>
            <a:r>
              <a:rPr lang="zh-TW" altLang="en-US" sz="2400" b="1" dirty="0" smtClean="0">
                <a:solidFill>
                  <a:schemeClr val="bg1"/>
                </a:solidFill>
                <a:effectLst>
                  <a:outerShdw blurRad="38100" dist="38100" dir="2700000" algn="tl">
                    <a:srgbClr val="000000">
                      <a:alpha val="43137"/>
                    </a:srgbClr>
                  </a:outerShdw>
                </a:effectLst>
              </a:rPr>
              <a:t>及</a:t>
            </a:r>
            <a:r>
              <a:rPr lang="en-US" altLang="zh-TW" sz="2400" b="1" dirty="0" smtClean="0">
                <a:solidFill>
                  <a:schemeClr val="bg1"/>
                </a:solidFill>
                <a:effectLst>
                  <a:outerShdw blurRad="38100" dist="38100" dir="2700000" algn="tl">
                    <a:srgbClr val="000000">
                      <a:alpha val="43137"/>
                    </a:srgbClr>
                  </a:outerShdw>
                </a:effectLst>
              </a:rPr>
              <a:t>NAND</a:t>
            </a:r>
            <a:r>
              <a:rPr lang="zh-TW" altLang="en-US" sz="2400" b="1" dirty="0" smtClean="0">
                <a:solidFill>
                  <a:schemeClr val="bg1"/>
                </a:solidFill>
                <a:effectLst>
                  <a:outerShdw blurRad="38100" dist="38100" dir="2700000" algn="tl">
                    <a:srgbClr val="000000">
                      <a:alpha val="43137"/>
                    </a:srgbClr>
                  </a:outerShdw>
                </a:effectLst>
              </a:rPr>
              <a:t> </a:t>
            </a:r>
            <a:r>
              <a:rPr lang="zh-TW" altLang="en-US" sz="2400" b="1" dirty="0">
                <a:solidFill>
                  <a:schemeClr val="bg1"/>
                </a:solidFill>
                <a:effectLst>
                  <a:outerShdw blurRad="38100" dist="38100" dir="2700000" algn="tl">
                    <a:srgbClr val="000000">
                      <a:alpha val="43137"/>
                    </a:srgbClr>
                  </a:outerShdw>
                </a:effectLst>
              </a:rPr>
              <a:t> </a:t>
            </a:r>
            <a:r>
              <a:rPr lang="en-US" altLang="zh-TW" sz="2400" b="1" dirty="0" smtClean="0">
                <a:solidFill>
                  <a:schemeClr val="bg1"/>
                </a:solidFill>
                <a:effectLst>
                  <a:outerShdw blurRad="38100" dist="38100" dir="2700000" algn="tl">
                    <a:srgbClr val="000000">
                      <a:alpha val="43137"/>
                    </a:srgbClr>
                  </a:outerShdw>
                </a:effectLst>
              </a:rPr>
              <a:t>gate</a:t>
            </a:r>
            <a:r>
              <a:rPr lang="zh-TW" altLang="en-US" sz="2400" b="1" dirty="0" smtClean="0">
                <a:solidFill>
                  <a:schemeClr val="bg1"/>
                </a:solidFill>
                <a:effectLst>
                  <a:outerShdw blurRad="38100" dist="38100" dir="2700000" algn="tl">
                    <a:srgbClr val="000000">
                      <a:alpha val="43137"/>
                    </a:srgbClr>
                  </a:outerShdw>
                </a:effectLst>
              </a:rPr>
              <a:t>的實作</a:t>
            </a:r>
            <a:endParaRPr lang="en-US" altLang="zh-TW" sz="2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9397831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46271" y="1161153"/>
            <a:ext cx="2287545" cy="535459"/>
          </a:xfrm>
        </p:spPr>
        <p:txBody>
          <a:bodyPr>
            <a:normAutofit/>
          </a:bodyPr>
          <a:lstStyle/>
          <a:p>
            <a:r>
              <a:rPr lang="zh-TW" altLang="en-US" sz="2400" b="1" dirty="0" smtClean="0">
                <a:effectLst>
                  <a:outerShdw blurRad="38100" dist="38100" dir="2700000" algn="tl">
                    <a:srgbClr val="000000">
                      <a:alpha val="43137"/>
                    </a:srgbClr>
                  </a:outerShdw>
                </a:effectLst>
              </a:rPr>
              <a:t>真值表</a:t>
            </a:r>
            <a:r>
              <a:rPr lang="en-US" altLang="zh-TW" sz="2400" b="1" dirty="0" smtClean="0">
                <a:effectLst>
                  <a:outerShdw blurRad="38100" dist="38100" dir="2700000" algn="tl">
                    <a:srgbClr val="000000">
                      <a:alpha val="43137"/>
                    </a:srgbClr>
                  </a:outerShdw>
                </a:effectLst>
              </a:rPr>
              <a:t>[</a:t>
            </a:r>
            <a:r>
              <a:rPr lang="zh-TW" altLang="en-US" sz="2400" b="1" dirty="0" smtClean="0">
                <a:effectLst>
                  <a:outerShdw blurRad="38100" dist="38100" dir="2700000" algn="tl">
                    <a:srgbClr val="000000">
                      <a:alpha val="43137"/>
                    </a:srgbClr>
                  </a:outerShdw>
                </a:effectLst>
              </a:rPr>
              <a:t>邏輯閘</a:t>
            </a:r>
            <a:r>
              <a:rPr lang="en-US" altLang="zh-TW" sz="2400" b="1" dirty="0" smtClean="0">
                <a:effectLst>
                  <a:outerShdw blurRad="38100" dist="38100" dir="2700000" algn="tl">
                    <a:srgbClr val="000000">
                      <a:alpha val="43137"/>
                    </a:srgbClr>
                  </a:outerShdw>
                </a:effectLst>
              </a:rPr>
              <a:t>]</a:t>
            </a:r>
            <a:endParaRPr lang="zh-TW" altLang="en-US" sz="2400" b="1" dirty="0">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rotWithShape="1">
          <a:blip r:embed="rId2"/>
          <a:srcRect r="31528"/>
          <a:stretch/>
        </p:blipFill>
        <p:spPr>
          <a:xfrm>
            <a:off x="1156385" y="1696612"/>
            <a:ext cx="6236656" cy="4786566"/>
          </a:xfrm>
          <a:prstGeom prst="rect">
            <a:avLst/>
          </a:prstGeom>
        </p:spPr>
      </p:pic>
      <p:sp>
        <p:nvSpPr>
          <p:cNvPr id="3" name="矩形 2"/>
          <p:cNvSpPr/>
          <p:nvPr/>
        </p:nvSpPr>
        <p:spPr>
          <a:xfrm>
            <a:off x="132945" y="385703"/>
            <a:ext cx="8814849" cy="646331"/>
          </a:xfrm>
          <a:prstGeom prst="rect">
            <a:avLst/>
          </a:prstGeom>
        </p:spPr>
        <p:txBody>
          <a:bodyPr wrap="none">
            <a:spAutoFit/>
          </a:bodyPr>
          <a:lstStyle/>
          <a:p>
            <a:r>
              <a:rPr lang="zh-TW" altLang="en-US" sz="3600" b="1" dirty="0">
                <a:effectLst>
                  <a:outerShdw blurRad="38100" dist="38100" dir="2700000" algn="tl">
                    <a:srgbClr val="000000">
                      <a:alpha val="43137"/>
                    </a:srgbClr>
                  </a:outerShdw>
                </a:effectLst>
              </a:rPr>
              <a:t>作業</a:t>
            </a:r>
            <a:r>
              <a:rPr lang="en-US" altLang="zh-TW" sz="3600" b="1" dirty="0">
                <a:effectLst>
                  <a:outerShdw blurRad="38100" dist="38100" dir="2700000" algn="tl">
                    <a:srgbClr val="000000">
                      <a:alpha val="43137"/>
                    </a:srgbClr>
                  </a:outerShdw>
                </a:effectLst>
              </a:rPr>
              <a:t>:</a:t>
            </a:r>
            <a:r>
              <a:rPr lang="zh-TW" altLang="en-US" sz="3600" b="1" dirty="0">
                <a:effectLst>
                  <a:outerShdw blurRad="38100" dist="38100" dir="2700000" algn="tl">
                    <a:srgbClr val="000000">
                      <a:alpha val="43137"/>
                    </a:srgbClr>
                  </a:outerShdw>
                </a:effectLst>
              </a:rPr>
              <a:t>完成</a:t>
            </a:r>
            <a:r>
              <a:rPr lang="en-US" altLang="zh-TW" sz="3600" b="1" dirty="0">
                <a:effectLst>
                  <a:outerShdw blurRad="38100" dist="38100" dir="2700000" algn="tl">
                    <a:srgbClr val="000000">
                      <a:alpha val="43137"/>
                    </a:srgbClr>
                  </a:outerShdw>
                </a:effectLst>
              </a:rPr>
              <a:t>OR</a:t>
            </a:r>
            <a:r>
              <a:rPr lang="zh-TW" altLang="en-US" sz="3600" b="1" dirty="0">
                <a:effectLst>
                  <a:outerShdw blurRad="38100" dist="38100" dir="2700000" algn="tl">
                    <a:srgbClr val="000000">
                      <a:alpha val="43137"/>
                    </a:srgbClr>
                  </a:outerShdw>
                </a:effectLst>
              </a:rPr>
              <a:t> </a:t>
            </a:r>
            <a:r>
              <a:rPr lang="en-US" altLang="zh-TW" sz="3600" b="1" dirty="0">
                <a:effectLst>
                  <a:outerShdw blurRad="38100" dist="38100" dir="2700000" algn="tl">
                    <a:srgbClr val="000000">
                      <a:alpha val="43137"/>
                    </a:srgbClr>
                  </a:outerShdw>
                </a:effectLst>
              </a:rPr>
              <a:t>gate, NOR</a:t>
            </a:r>
            <a:r>
              <a:rPr lang="zh-TW" altLang="en-US" sz="3600" b="1" dirty="0">
                <a:effectLst>
                  <a:outerShdw blurRad="38100" dist="38100" dir="2700000" algn="tl">
                    <a:srgbClr val="000000">
                      <a:alpha val="43137"/>
                    </a:srgbClr>
                  </a:outerShdw>
                </a:effectLst>
              </a:rPr>
              <a:t>及</a:t>
            </a:r>
            <a:r>
              <a:rPr lang="en-US" altLang="zh-TW" sz="3600" b="1" dirty="0">
                <a:effectLst>
                  <a:outerShdw blurRad="38100" dist="38100" dir="2700000" algn="tl">
                    <a:srgbClr val="000000">
                      <a:alpha val="43137"/>
                    </a:srgbClr>
                  </a:outerShdw>
                </a:effectLst>
              </a:rPr>
              <a:t>NAND</a:t>
            </a:r>
            <a:r>
              <a:rPr lang="zh-TW" altLang="en-US" sz="3600" b="1" dirty="0">
                <a:effectLst>
                  <a:outerShdw blurRad="38100" dist="38100" dir="2700000" algn="tl">
                    <a:srgbClr val="000000">
                      <a:alpha val="43137"/>
                    </a:srgbClr>
                  </a:outerShdw>
                </a:effectLst>
              </a:rPr>
              <a:t>  </a:t>
            </a:r>
            <a:r>
              <a:rPr lang="en-US" altLang="zh-TW" sz="3600" b="1" dirty="0">
                <a:effectLst>
                  <a:outerShdw blurRad="38100" dist="38100" dir="2700000" algn="tl">
                    <a:srgbClr val="000000">
                      <a:alpha val="43137"/>
                    </a:srgbClr>
                  </a:outerShdw>
                </a:effectLst>
              </a:rPr>
              <a:t>gate</a:t>
            </a:r>
            <a:r>
              <a:rPr lang="zh-TW" altLang="en-US" sz="3600" b="1" dirty="0">
                <a:effectLst>
                  <a:outerShdw blurRad="38100" dist="38100" dir="2700000" algn="tl">
                    <a:srgbClr val="000000">
                      <a:alpha val="43137"/>
                    </a:srgbClr>
                  </a:outerShdw>
                </a:effectLst>
              </a:rPr>
              <a:t>的實作</a:t>
            </a:r>
            <a:endParaRPr lang="en-US" altLang="zh-TW"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7663981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1524000" y="0"/>
            <a:ext cx="12192000" cy="6858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476033" y="2528474"/>
            <a:ext cx="7265130" cy="1200329"/>
          </a:xfrm>
          <a:prstGeom prst="rect">
            <a:avLst/>
          </a:prstGeom>
        </p:spPr>
        <p:txBody>
          <a:bodyPr wrap="none">
            <a:spAutoFit/>
          </a:bodyPr>
          <a:lstStyle/>
          <a:p>
            <a:r>
              <a:rPr lang="zh-TW" altLang="en-US" sz="4800" b="1" dirty="0">
                <a:solidFill>
                  <a:schemeClr val="bg1"/>
                </a:solidFill>
                <a:effectLst>
                  <a:outerShdw blurRad="38100" dist="38100" dir="2700000" algn="tl">
                    <a:srgbClr val="000000">
                      <a:alpha val="43137"/>
                    </a:srgbClr>
                  </a:outerShdw>
                </a:effectLst>
              </a:rPr>
              <a:t>類神經網路起手式</a:t>
            </a:r>
            <a:r>
              <a:rPr lang="en-US" altLang="zh-TW" sz="4800" b="1" dirty="0" smtClean="0">
                <a:solidFill>
                  <a:schemeClr val="bg1"/>
                </a:solidFill>
                <a:effectLst>
                  <a:outerShdw blurRad="38100" dist="38100" dir="2700000" algn="tl">
                    <a:srgbClr val="000000">
                      <a:alpha val="43137"/>
                    </a:srgbClr>
                  </a:outerShdw>
                </a:effectLst>
              </a:rPr>
              <a:t>:</a:t>
            </a:r>
            <a:r>
              <a:rPr lang="zh-TW" altLang="en-US" sz="4800" b="1" dirty="0" smtClean="0">
                <a:solidFill>
                  <a:schemeClr val="bg1"/>
                </a:solidFill>
                <a:effectLst>
                  <a:outerShdw blurRad="38100" dist="38100" dir="2700000" algn="tl">
                    <a:srgbClr val="000000">
                      <a:alpha val="43137"/>
                    </a:srgbClr>
                  </a:outerShdw>
                </a:effectLst>
              </a:rPr>
              <a:t>感知</a:t>
            </a:r>
            <a:r>
              <a:rPr lang="zh-TW" altLang="en-US" sz="4800" b="1" dirty="0">
                <a:solidFill>
                  <a:schemeClr val="bg1"/>
                </a:solidFill>
                <a:effectLst>
                  <a:outerShdw blurRad="38100" dist="38100" dir="2700000" algn="tl">
                    <a:srgbClr val="000000">
                      <a:alpha val="43137"/>
                    </a:srgbClr>
                  </a:outerShdw>
                </a:effectLst>
              </a:rPr>
              <a:t>器 </a:t>
            </a:r>
          </a:p>
          <a:p>
            <a:r>
              <a:rPr lang="en-US" altLang="zh-TW" sz="2400" b="1" dirty="0" smtClean="0">
                <a:solidFill>
                  <a:schemeClr val="bg1"/>
                </a:solidFill>
                <a:effectLst>
                  <a:outerShdw blurRad="38100" dist="38100" dir="2700000" algn="tl">
                    <a:srgbClr val="000000">
                      <a:alpha val="43137"/>
                    </a:srgbClr>
                  </a:outerShdw>
                </a:effectLst>
              </a:rPr>
              <a:t>Solving </a:t>
            </a:r>
            <a:r>
              <a:rPr lang="en-US" altLang="zh-TW" sz="2400" b="1" dirty="0">
                <a:solidFill>
                  <a:schemeClr val="bg1"/>
                </a:solidFill>
                <a:effectLst>
                  <a:outerShdw blurRad="38100" dist="38100" dir="2700000" algn="tl">
                    <a:srgbClr val="000000">
                      <a:alpha val="43137"/>
                    </a:srgbClr>
                  </a:outerShdw>
                </a:effectLst>
              </a:rPr>
              <a:t>XOR with a single Perceptron</a:t>
            </a:r>
          </a:p>
        </p:txBody>
      </p:sp>
    </p:spTree>
    <p:extLst>
      <p:ext uri="{BB962C8B-B14F-4D97-AF65-F5344CB8AC3E}">
        <p14:creationId xmlns:p14="http://schemas.microsoft.com/office/powerpoint/2010/main" val="1292274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49710" y="768781"/>
            <a:ext cx="4033966" cy="837598"/>
          </a:xfrm>
        </p:spPr>
        <p:txBody>
          <a:bodyPr/>
          <a:lstStyle/>
          <a:p>
            <a:r>
              <a:rPr lang="zh-TW" altLang="en-US" b="1" dirty="0" smtClean="0">
                <a:effectLst>
                  <a:outerShdw blurRad="38100" dist="38100" dir="2700000" algn="tl">
                    <a:srgbClr val="000000">
                      <a:alpha val="43137"/>
                    </a:srgbClr>
                  </a:outerShdw>
                </a:effectLst>
              </a:rPr>
              <a:t>真值表</a:t>
            </a:r>
            <a:r>
              <a:rPr lang="en-US" altLang="zh-TW" b="1" dirty="0" smtClean="0">
                <a:effectLst>
                  <a:outerShdw blurRad="38100" dist="38100" dir="2700000" algn="tl">
                    <a:srgbClr val="000000">
                      <a:alpha val="43137"/>
                    </a:srgbClr>
                  </a:outerShdw>
                </a:effectLst>
              </a:rPr>
              <a:t>[</a:t>
            </a:r>
            <a:r>
              <a:rPr lang="zh-TW" altLang="en-US" b="1" dirty="0" smtClean="0">
                <a:effectLst>
                  <a:outerShdw blurRad="38100" dist="38100" dir="2700000" algn="tl">
                    <a:srgbClr val="000000">
                      <a:alpha val="43137"/>
                    </a:srgbClr>
                  </a:outerShdw>
                </a:effectLst>
              </a:rPr>
              <a:t>邏輯閘</a:t>
            </a:r>
            <a:r>
              <a:rPr lang="en-US" altLang="zh-TW" b="1" dirty="0" smtClean="0">
                <a:effectLst>
                  <a:outerShdw blurRad="38100" dist="38100" dir="2700000" algn="tl">
                    <a:srgbClr val="000000">
                      <a:alpha val="43137"/>
                    </a:srgbClr>
                  </a:outerShdw>
                </a:effectLst>
              </a:rPr>
              <a:t>]</a:t>
            </a:r>
            <a:endParaRPr lang="zh-TW" altLang="en-US" b="1" dirty="0">
              <a:effectLst>
                <a:outerShdw blurRad="38100" dist="38100" dir="2700000" algn="tl">
                  <a:srgbClr val="000000">
                    <a:alpha val="43137"/>
                  </a:srgbClr>
                </a:outerShdw>
              </a:effectLst>
            </a:endParaRPr>
          </a:p>
        </p:txBody>
      </p:sp>
      <p:pic>
        <p:nvPicPr>
          <p:cNvPr id="4" name="內容版面配置區 3"/>
          <p:cNvPicPr>
            <a:picLocks noGrp="1" noChangeAspect="1"/>
          </p:cNvPicPr>
          <p:nvPr>
            <p:ph idx="1"/>
          </p:nvPr>
        </p:nvPicPr>
        <p:blipFill>
          <a:blip r:embed="rId2"/>
          <a:stretch>
            <a:fillRect/>
          </a:stretch>
        </p:blipFill>
        <p:spPr>
          <a:xfrm>
            <a:off x="439694" y="1758779"/>
            <a:ext cx="8188649" cy="4303219"/>
          </a:xfrm>
          <a:prstGeom prst="rect">
            <a:avLst/>
          </a:prstGeom>
        </p:spPr>
      </p:pic>
      <p:sp>
        <p:nvSpPr>
          <p:cNvPr id="3" name="矩形 2"/>
          <p:cNvSpPr/>
          <p:nvPr/>
        </p:nvSpPr>
        <p:spPr>
          <a:xfrm>
            <a:off x="1474574" y="1869990"/>
            <a:ext cx="4514335" cy="411068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6050694" y="1869989"/>
            <a:ext cx="2483708" cy="4110681"/>
          </a:xfrm>
          <a:prstGeom prst="rect">
            <a:avLst/>
          </a:prstGeom>
          <a:noFill/>
          <a:ln w="571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向下箭號 5"/>
          <p:cNvSpPr/>
          <p:nvPr/>
        </p:nvSpPr>
        <p:spPr>
          <a:xfrm>
            <a:off x="6376087" y="1124465"/>
            <a:ext cx="2026510" cy="634314"/>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b="1" dirty="0" smtClean="0">
                <a:effectLst>
                  <a:outerShdw blurRad="38100" dist="38100" dir="2700000" algn="tl">
                    <a:srgbClr val="000000">
                      <a:alpha val="43137"/>
                    </a:srgbClr>
                  </a:outerShdw>
                </a:effectLst>
              </a:rPr>
              <a:t>解的出來嗎</a:t>
            </a:r>
            <a:r>
              <a:rPr lang="en-US" altLang="zh-TW" b="1" dirty="0" smtClean="0">
                <a:effectLst>
                  <a:outerShdw blurRad="38100" dist="38100" dir="2700000" algn="tl">
                    <a:srgbClr val="000000">
                      <a:alpha val="43137"/>
                    </a:srgbClr>
                  </a:outerShdw>
                </a:effectLst>
              </a:rPr>
              <a:t>??</a:t>
            </a:r>
            <a:endParaRPr lang="zh-TW" alt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9149476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7521145" y="2528393"/>
            <a:ext cx="1276866" cy="22248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 name="矩形 7"/>
          <p:cNvSpPr/>
          <p:nvPr/>
        </p:nvSpPr>
        <p:spPr>
          <a:xfrm>
            <a:off x="3468130" y="2528394"/>
            <a:ext cx="1276866" cy="222483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465437" y="524291"/>
            <a:ext cx="5045677" cy="6001643"/>
          </a:xfrm>
          <a:prstGeom prst="rect">
            <a:avLst/>
          </a:prstGeom>
        </p:spPr>
        <p:txBody>
          <a:bodyPr wrap="square">
            <a:spAutoFit/>
          </a:bodyPr>
          <a:lstStyle/>
          <a:p>
            <a:r>
              <a:rPr lang="en-US" altLang="zh-TW" sz="2400" dirty="0" smtClean="0"/>
              <a:t># coding: utf-8</a:t>
            </a:r>
          </a:p>
          <a:p>
            <a:r>
              <a:rPr lang="en-US" altLang="zh-TW" sz="2400" dirty="0" smtClean="0"/>
              <a:t>from </a:t>
            </a:r>
            <a:r>
              <a:rPr lang="en-US" altLang="zh-TW" sz="2400" dirty="0" err="1" smtClean="0"/>
              <a:t>and_gate</a:t>
            </a:r>
            <a:r>
              <a:rPr lang="en-US" altLang="zh-TW" sz="2400" dirty="0" smtClean="0"/>
              <a:t> import AND</a:t>
            </a:r>
          </a:p>
          <a:p>
            <a:r>
              <a:rPr lang="en-US" altLang="zh-TW" sz="2400" dirty="0" smtClean="0"/>
              <a:t>from </a:t>
            </a:r>
            <a:r>
              <a:rPr lang="en-US" altLang="zh-TW" sz="2400" dirty="0" err="1" smtClean="0"/>
              <a:t>or_gate</a:t>
            </a:r>
            <a:r>
              <a:rPr lang="en-US" altLang="zh-TW" sz="2400" dirty="0" smtClean="0"/>
              <a:t> import OR</a:t>
            </a:r>
          </a:p>
          <a:p>
            <a:r>
              <a:rPr lang="en-US" altLang="zh-TW" sz="2400" dirty="0" smtClean="0"/>
              <a:t>from </a:t>
            </a:r>
            <a:r>
              <a:rPr lang="en-US" altLang="zh-TW" sz="2400" dirty="0" err="1" smtClean="0"/>
              <a:t>nand_gate</a:t>
            </a:r>
            <a:r>
              <a:rPr lang="en-US" altLang="zh-TW" sz="2400" dirty="0" smtClean="0"/>
              <a:t> import NAND</a:t>
            </a:r>
          </a:p>
          <a:p>
            <a:endParaRPr lang="en-US" altLang="zh-TW" sz="2400" dirty="0" smtClean="0"/>
          </a:p>
          <a:p>
            <a:endParaRPr lang="en-US" altLang="zh-TW" sz="2400" dirty="0" smtClean="0"/>
          </a:p>
          <a:p>
            <a:r>
              <a:rPr lang="en-US" altLang="zh-TW" sz="2400" dirty="0" err="1" smtClean="0"/>
              <a:t>def</a:t>
            </a:r>
            <a:r>
              <a:rPr lang="en-US" altLang="zh-TW" sz="2400" dirty="0" smtClean="0"/>
              <a:t> XOR(x1, x2):</a:t>
            </a:r>
          </a:p>
          <a:p>
            <a:r>
              <a:rPr lang="en-US" altLang="zh-TW" sz="2400" dirty="0" smtClean="0"/>
              <a:t>    s1 = </a:t>
            </a:r>
            <a:r>
              <a:rPr lang="en-US" altLang="zh-TW" sz="2400" b="1" dirty="0" smtClean="0">
                <a:solidFill>
                  <a:srgbClr val="FF0000"/>
                </a:solidFill>
                <a:effectLst>
                  <a:outerShdw blurRad="38100" dist="38100" dir="2700000" algn="tl">
                    <a:srgbClr val="000000">
                      <a:alpha val="43137"/>
                    </a:srgbClr>
                  </a:outerShdw>
                </a:effectLst>
              </a:rPr>
              <a:t>NAND</a:t>
            </a:r>
            <a:r>
              <a:rPr lang="en-US" altLang="zh-TW" sz="2400" dirty="0" smtClean="0"/>
              <a:t>(x1, x2)</a:t>
            </a:r>
          </a:p>
          <a:p>
            <a:r>
              <a:rPr lang="en-US" altLang="zh-TW" sz="2400" dirty="0" smtClean="0"/>
              <a:t>    s2 = </a:t>
            </a:r>
            <a:r>
              <a:rPr lang="en-US" altLang="zh-TW" sz="2400" b="1" dirty="0" smtClean="0">
                <a:solidFill>
                  <a:srgbClr val="FF0000"/>
                </a:solidFill>
                <a:effectLst>
                  <a:outerShdw blurRad="38100" dist="38100" dir="2700000" algn="tl">
                    <a:srgbClr val="000000">
                      <a:alpha val="43137"/>
                    </a:srgbClr>
                  </a:outerShdw>
                </a:effectLst>
              </a:rPr>
              <a:t>OR</a:t>
            </a:r>
            <a:r>
              <a:rPr lang="en-US" altLang="zh-TW" sz="2400" dirty="0" smtClean="0"/>
              <a:t>(x1, x2)</a:t>
            </a:r>
          </a:p>
          <a:p>
            <a:r>
              <a:rPr lang="en-US" altLang="zh-TW" sz="2400" dirty="0" smtClean="0"/>
              <a:t>    y = </a:t>
            </a:r>
            <a:r>
              <a:rPr lang="en-US" altLang="zh-TW" sz="2400" b="1" dirty="0" smtClean="0">
                <a:solidFill>
                  <a:srgbClr val="FF0000"/>
                </a:solidFill>
                <a:effectLst>
                  <a:outerShdw blurRad="38100" dist="38100" dir="2700000" algn="tl">
                    <a:srgbClr val="000000">
                      <a:alpha val="43137"/>
                    </a:srgbClr>
                  </a:outerShdw>
                </a:effectLst>
              </a:rPr>
              <a:t>AND</a:t>
            </a:r>
            <a:r>
              <a:rPr lang="en-US" altLang="zh-TW" sz="2400" dirty="0" smtClean="0"/>
              <a:t>(s1, s2)</a:t>
            </a:r>
          </a:p>
          <a:p>
            <a:r>
              <a:rPr lang="en-US" altLang="zh-TW" sz="2400" dirty="0" smtClean="0"/>
              <a:t>    return y</a:t>
            </a:r>
          </a:p>
          <a:p>
            <a:endParaRPr lang="en-US" altLang="zh-TW" sz="2400" dirty="0" smtClean="0"/>
          </a:p>
          <a:p>
            <a:r>
              <a:rPr lang="en-US" altLang="zh-TW" sz="2400" dirty="0" smtClean="0"/>
              <a:t>if __name__ == '__main__':</a:t>
            </a:r>
          </a:p>
          <a:p>
            <a:r>
              <a:rPr lang="en-US" altLang="zh-TW" sz="2400" dirty="0" smtClean="0"/>
              <a:t>    for </a:t>
            </a:r>
            <a:r>
              <a:rPr lang="en-US" altLang="zh-TW" sz="2400" dirty="0" err="1" smtClean="0"/>
              <a:t>xs</a:t>
            </a:r>
            <a:r>
              <a:rPr lang="en-US" altLang="zh-TW" sz="2400" dirty="0" smtClean="0"/>
              <a:t> in [(0, 0), (1, 0), (0, 1), (1, 1)]:</a:t>
            </a:r>
          </a:p>
          <a:p>
            <a:r>
              <a:rPr lang="en-US" altLang="zh-TW" sz="2400" dirty="0" smtClean="0"/>
              <a:t>        y = XOR(</a:t>
            </a:r>
            <a:r>
              <a:rPr lang="en-US" altLang="zh-TW" sz="2400" dirty="0" err="1" smtClean="0"/>
              <a:t>xs</a:t>
            </a:r>
            <a:r>
              <a:rPr lang="en-US" altLang="zh-TW" sz="2400" dirty="0" smtClean="0"/>
              <a:t>[0], </a:t>
            </a:r>
            <a:r>
              <a:rPr lang="en-US" altLang="zh-TW" sz="2400" dirty="0" err="1" smtClean="0"/>
              <a:t>xs</a:t>
            </a:r>
            <a:r>
              <a:rPr lang="en-US" altLang="zh-TW" sz="2400" dirty="0" smtClean="0"/>
              <a:t>[1])</a:t>
            </a:r>
          </a:p>
          <a:p>
            <a:r>
              <a:rPr lang="en-US" altLang="zh-TW" sz="2400" dirty="0" smtClean="0"/>
              <a:t>        print(</a:t>
            </a:r>
            <a:r>
              <a:rPr lang="en-US" altLang="zh-TW" sz="2400" dirty="0" err="1" smtClean="0"/>
              <a:t>str</a:t>
            </a:r>
            <a:r>
              <a:rPr lang="en-US" altLang="zh-TW" sz="2400" dirty="0" smtClean="0"/>
              <a:t>(</a:t>
            </a:r>
            <a:r>
              <a:rPr lang="en-US" altLang="zh-TW" sz="2400" dirty="0" err="1" smtClean="0"/>
              <a:t>xs</a:t>
            </a:r>
            <a:r>
              <a:rPr lang="en-US" altLang="zh-TW" sz="2400" dirty="0" smtClean="0"/>
              <a:t>) + " -&gt; " + </a:t>
            </a:r>
            <a:r>
              <a:rPr lang="en-US" altLang="zh-TW" sz="2400" dirty="0" err="1" smtClean="0"/>
              <a:t>str</a:t>
            </a:r>
            <a:r>
              <a:rPr lang="en-US" altLang="zh-TW" sz="2400" dirty="0" smtClean="0"/>
              <a:t>(y))</a:t>
            </a:r>
            <a:endParaRPr lang="zh-TW" altLang="en-US" sz="2400" dirty="0"/>
          </a:p>
        </p:txBody>
      </p:sp>
      <p:sp>
        <p:nvSpPr>
          <p:cNvPr id="5" name="矩形 4"/>
          <p:cNvSpPr/>
          <p:nvPr/>
        </p:nvSpPr>
        <p:spPr>
          <a:xfrm>
            <a:off x="299092" y="154959"/>
            <a:ext cx="1675459" cy="369332"/>
          </a:xfrm>
          <a:prstGeom prst="rect">
            <a:avLst/>
          </a:prstGeom>
        </p:spPr>
        <p:txBody>
          <a:bodyPr wrap="none">
            <a:spAutoFit/>
          </a:bodyPr>
          <a:lstStyle/>
          <a:p>
            <a:r>
              <a:rPr lang="zh-TW" altLang="en-US" dirty="0" smtClean="0"/>
              <a:t>第二章 感知器 </a:t>
            </a:r>
            <a:endParaRPr lang="zh-TW" altLang="en-US" dirty="0"/>
          </a:p>
        </p:txBody>
      </p:sp>
      <p:pic>
        <p:nvPicPr>
          <p:cNvPr id="2" name="圖片 1"/>
          <p:cNvPicPr>
            <a:picLocks noChangeAspect="1"/>
          </p:cNvPicPr>
          <p:nvPr/>
        </p:nvPicPr>
        <p:blipFill>
          <a:blip r:embed="rId2"/>
          <a:stretch>
            <a:fillRect/>
          </a:stretch>
        </p:blipFill>
        <p:spPr>
          <a:xfrm>
            <a:off x="3875774" y="2897105"/>
            <a:ext cx="4721407" cy="1691370"/>
          </a:xfrm>
          <a:prstGeom prst="rect">
            <a:avLst/>
          </a:prstGeom>
        </p:spPr>
      </p:pic>
      <p:pic>
        <p:nvPicPr>
          <p:cNvPr id="3" name="圖片 2"/>
          <p:cNvPicPr>
            <a:picLocks noChangeAspect="1"/>
          </p:cNvPicPr>
          <p:nvPr/>
        </p:nvPicPr>
        <p:blipFill rotWithShape="1">
          <a:blip r:embed="rId3"/>
          <a:srcRect r="29155" b="76792"/>
          <a:stretch/>
        </p:blipFill>
        <p:spPr>
          <a:xfrm>
            <a:off x="4630099" y="611031"/>
            <a:ext cx="3898690" cy="1226007"/>
          </a:xfrm>
          <a:prstGeom prst="rect">
            <a:avLst/>
          </a:prstGeom>
        </p:spPr>
      </p:pic>
      <p:sp>
        <p:nvSpPr>
          <p:cNvPr id="7" name="矩形 6"/>
          <p:cNvSpPr/>
          <p:nvPr/>
        </p:nvSpPr>
        <p:spPr>
          <a:xfrm>
            <a:off x="3604393" y="2528395"/>
            <a:ext cx="646331" cy="369332"/>
          </a:xfrm>
          <a:prstGeom prst="rect">
            <a:avLst/>
          </a:prstGeom>
        </p:spPr>
        <p:txBody>
          <a:bodyPr wrap="none">
            <a:spAutoFit/>
          </a:bodyPr>
          <a:lstStyle/>
          <a:p>
            <a:r>
              <a:rPr lang="zh-TW" altLang="en-US" dirty="0" smtClean="0"/>
              <a:t>輸入</a:t>
            </a:r>
            <a:endParaRPr lang="zh-TW" altLang="en-US" dirty="0"/>
          </a:p>
        </p:txBody>
      </p:sp>
      <p:sp>
        <p:nvSpPr>
          <p:cNvPr id="10" name="橢圓 9"/>
          <p:cNvSpPr/>
          <p:nvPr/>
        </p:nvSpPr>
        <p:spPr>
          <a:xfrm>
            <a:off x="5445211" y="2092411"/>
            <a:ext cx="1326292" cy="299857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768754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495427" y="1252302"/>
            <a:ext cx="8075360" cy="5024931"/>
          </a:xfrm>
          <a:prstGeom prst="rect">
            <a:avLst/>
          </a:prstGeom>
        </p:spPr>
      </p:pic>
      <p:sp>
        <p:nvSpPr>
          <p:cNvPr id="5" name="矩形 4"/>
          <p:cNvSpPr/>
          <p:nvPr/>
        </p:nvSpPr>
        <p:spPr>
          <a:xfrm>
            <a:off x="650244" y="443469"/>
            <a:ext cx="7877221" cy="646331"/>
          </a:xfrm>
          <a:prstGeom prst="rect">
            <a:avLst/>
          </a:prstGeom>
        </p:spPr>
        <p:txBody>
          <a:bodyPr wrap="none">
            <a:spAutoFit/>
          </a:bodyPr>
          <a:lstStyle/>
          <a:p>
            <a:r>
              <a:rPr lang="zh-TW" altLang="en-US" sz="3600" b="1" dirty="0">
                <a:effectLst>
                  <a:outerShdw blurRad="38100" dist="38100" dir="2700000" algn="tl">
                    <a:srgbClr val="000000">
                      <a:alpha val="43137"/>
                    </a:srgbClr>
                  </a:outerShdw>
                </a:effectLst>
              </a:rPr>
              <a:t>多層感知機 </a:t>
            </a:r>
            <a:r>
              <a:rPr lang="en-US" altLang="zh-TW" sz="3600" b="1" dirty="0">
                <a:effectLst>
                  <a:outerShdw blurRad="38100" dist="38100" dir="2700000" algn="tl">
                    <a:srgbClr val="000000">
                      <a:alpha val="43137"/>
                    </a:srgbClr>
                  </a:outerShdw>
                </a:effectLst>
              </a:rPr>
              <a:t>Multilayer perceptron, MLP</a:t>
            </a:r>
            <a:endParaRPr lang="zh-TW" altLang="en-US" sz="36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7678048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730980" y="1370307"/>
            <a:ext cx="7753994" cy="4334782"/>
          </a:xfrm>
          <a:prstGeom prst="rect">
            <a:avLst/>
          </a:prstGeom>
        </p:spPr>
      </p:pic>
      <p:sp>
        <p:nvSpPr>
          <p:cNvPr id="3" name="矩形 2"/>
          <p:cNvSpPr/>
          <p:nvPr/>
        </p:nvSpPr>
        <p:spPr>
          <a:xfrm>
            <a:off x="543482" y="517610"/>
            <a:ext cx="2836674" cy="523220"/>
          </a:xfrm>
          <a:prstGeom prst="rect">
            <a:avLst/>
          </a:prstGeom>
        </p:spPr>
        <p:txBody>
          <a:bodyPr wrap="none">
            <a:spAutoFit/>
          </a:bodyPr>
          <a:lstStyle/>
          <a:p>
            <a:r>
              <a:rPr lang="en-US" altLang="zh-TW" sz="2800" dirty="0"/>
              <a:t>linearly separable </a:t>
            </a:r>
            <a:endParaRPr lang="zh-TW" altLang="en-US" sz="2800" dirty="0"/>
          </a:p>
        </p:txBody>
      </p:sp>
    </p:spTree>
    <p:extLst>
      <p:ext uri="{BB962C8B-B14F-4D97-AF65-F5344CB8AC3E}">
        <p14:creationId xmlns:p14="http://schemas.microsoft.com/office/powerpoint/2010/main" val="4048868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02216" y="339177"/>
            <a:ext cx="9041784" cy="983153"/>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TW" altLang="en-US" sz="3300" b="1" dirty="0">
                <a:solidFill>
                  <a:srgbClr val="00B050"/>
                </a:solidFill>
                <a:effectLst>
                  <a:outerShdw blurRad="38100" dist="38100" dir="2700000" algn="tl">
                    <a:srgbClr val="000000">
                      <a:alpha val="43137"/>
                    </a:srgbClr>
                  </a:outerShdw>
                </a:effectLst>
              </a:rPr>
              <a:t>人</a:t>
            </a:r>
            <a:r>
              <a:rPr lang="zh-TW" altLang="en-US" sz="3300" b="1" dirty="0">
                <a:solidFill>
                  <a:srgbClr val="FF0000"/>
                </a:solidFill>
                <a:effectLst>
                  <a:outerShdw blurRad="38100" dist="38100" dir="2700000" algn="tl">
                    <a:srgbClr val="000000">
                      <a:alpha val="43137"/>
                    </a:srgbClr>
                  </a:outerShdw>
                </a:effectLst>
              </a:rPr>
              <a:t>工</a:t>
            </a:r>
            <a:r>
              <a:rPr lang="zh-TW" altLang="en-US" sz="3300" b="1" dirty="0">
                <a:solidFill>
                  <a:srgbClr val="00B050"/>
                </a:solidFill>
                <a:effectLst>
                  <a:outerShdw blurRad="38100" dist="38100" dir="2700000" algn="tl">
                    <a:srgbClr val="000000">
                      <a:alpha val="43137"/>
                    </a:srgbClr>
                  </a:outerShdw>
                </a:effectLst>
              </a:rPr>
              <a:t>智慧</a:t>
            </a:r>
            <a:r>
              <a:rPr lang="zh-TW" altLang="en-US" sz="3300" dirty="0"/>
              <a:t>與</a:t>
            </a:r>
            <a:r>
              <a:rPr lang="zh-TW" altLang="en-US" sz="3300" dirty="0">
                <a:solidFill>
                  <a:srgbClr val="002060"/>
                </a:solidFill>
              </a:rPr>
              <a:t>深度</a:t>
            </a:r>
            <a:r>
              <a:rPr lang="zh-TW" altLang="en-US" sz="3300" dirty="0"/>
              <a:t>學習</a:t>
            </a:r>
            <a:endParaRPr lang="en-US" altLang="zh-TW" sz="3300" dirty="0"/>
          </a:p>
          <a:p>
            <a:r>
              <a:rPr lang="en-US" altLang="zh-TW" dirty="0"/>
              <a:t>AI/Deep learning</a:t>
            </a:r>
            <a:r>
              <a:rPr lang="zh-TW" altLang="en-US" dirty="0"/>
              <a:t> </a:t>
            </a:r>
            <a:r>
              <a:rPr lang="en-US" altLang="zh-TW" dirty="0"/>
              <a:t>&amp; security</a:t>
            </a:r>
          </a:p>
        </p:txBody>
      </p:sp>
      <p:sp>
        <p:nvSpPr>
          <p:cNvPr id="5" name="矩形 4"/>
          <p:cNvSpPr/>
          <p:nvPr/>
        </p:nvSpPr>
        <p:spPr>
          <a:xfrm>
            <a:off x="2139558" y="3066623"/>
            <a:ext cx="2067883" cy="3162404"/>
          </a:xfrm>
          <a:prstGeom prst="rect">
            <a:avLst/>
          </a:prstGeom>
          <a:solidFill>
            <a:schemeClr val="accent6">
              <a:lumMod val="20000"/>
              <a:lumOff val="80000"/>
            </a:schemeClr>
          </a:solidFill>
        </p:spPr>
        <p:txBody>
          <a:bodyPr wrap="square">
            <a:spAutoFit/>
          </a:bodyPr>
          <a:lstStyle/>
          <a:p>
            <a:pPr marL="257175" indent="-257175">
              <a:buFont typeface="+mj-lt"/>
              <a:buAutoNum type="arabicPeriod"/>
            </a:pPr>
            <a:r>
              <a:rPr lang="en-US" altLang="zh-CN" sz="1050" b="1" dirty="0">
                <a:solidFill>
                  <a:srgbClr val="FF0000"/>
                </a:solidFill>
                <a:effectLst>
                  <a:outerShdw blurRad="38100" dist="38100" dir="2700000" algn="tl">
                    <a:srgbClr val="000000">
                      <a:alpha val="43137"/>
                    </a:srgbClr>
                  </a:outerShdw>
                </a:effectLst>
              </a:rPr>
              <a:t>Reinforcement Learning         </a:t>
            </a:r>
            <a:r>
              <a:rPr lang="zh-CN" altLang="en-US" sz="1050" b="1" dirty="0">
                <a:solidFill>
                  <a:srgbClr val="FF0000"/>
                </a:solidFill>
                <a:effectLst>
                  <a:outerShdw blurRad="38100" dist="38100" dir="2700000" algn="tl">
                    <a:srgbClr val="000000">
                      <a:alpha val="43137"/>
                    </a:srgbClr>
                  </a:outerShdw>
                </a:effectLst>
              </a:rPr>
              <a:t>強化學習</a:t>
            </a:r>
          </a:p>
          <a:p>
            <a:pPr marL="257175" indent="-257175">
              <a:buFont typeface="+mj-lt"/>
              <a:buAutoNum type="arabicPeriod"/>
            </a:pPr>
            <a:r>
              <a:rPr lang="en-US" altLang="zh-CN" sz="1050" b="1" dirty="0">
                <a:effectLst>
                  <a:outerShdw blurRad="38100" dist="38100" dir="2700000" algn="tl">
                    <a:srgbClr val="000000">
                      <a:alpha val="43137"/>
                    </a:srgbClr>
                  </a:outerShdw>
                </a:effectLst>
              </a:rPr>
              <a:t>The 360-Degree Selfie 360°</a:t>
            </a:r>
            <a:r>
              <a:rPr lang="zh-CN" altLang="en-US" sz="1050" b="1" dirty="0">
                <a:effectLst>
                  <a:outerShdw blurRad="38100" dist="38100" dir="2700000" algn="tl">
                    <a:srgbClr val="000000">
                      <a:alpha val="43137"/>
                    </a:srgbClr>
                  </a:outerShdw>
                </a:effectLst>
              </a:rPr>
              <a:t>自拍</a:t>
            </a:r>
          </a:p>
          <a:p>
            <a:pPr marL="257175" indent="-257175">
              <a:buFont typeface="+mj-lt"/>
              <a:buAutoNum type="arabicPeriod"/>
            </a:pPr>
            <a:r>
              <a:rPr lang="en-US" altLang="zh-CN" sz="1050" b="1" dirty="0">
                <a:effectLst>
                  <a:outerShdw blurRad="38100" dist="38100" dir="2700000" algn="tl">
                    <a:srgbClr val="000000">
                      <a:alpha val="43137"/>
                    </a:srgbClr>
                  </a:outerShdw>
                </a:effectLst>
              </a:rPr>
              <a:t>Gene Therapy 2.0                     </a:t>
            </a:r>
            <a:r>
              <a:rPr lang="zh-CN" altLang="en-US" sz="1050" b="1" dirty="0">
                <a:effectLst>
                  <a:outerShdw blurRad="38100" dist="38100" dir="2700000" algn="tl">
                    <a:srgbClr val="000000">
                      <a:alpha val="43137"/>
                    </a:srgbClr>
                  </a:outerShdw>
                </a:effectLst>
              </a:rPr>
              <a:t>基因療法</a:t>
            </a:r>
            <a:r>
              <a:rPr lang="en-US" altLang="zh-CN" sz="1050" b="1" dirty="0">
                <a:effectLst>
                  <a:outerShdw blurRad="38100" dist="38100" dir="2700000" algn="tl">
                    <a:srgbClr val="000000">
                      <a:alpha val="43137"/>
                    </a:srgbClr>
                  </a:outerShdw>
                </a:effectLst>
              </a:rPr>
              <a:t>2.0</a:t>
            </a:r>
          </a:p>
          <a:p>
            <a:pPr marL="257175" indent="-257175">
              <a:buFont typeface="+mj-lt"/>
              <a:buAutoNum type="arabicPeriod"/>
            </a:pPr>
            <a:r>
              <a:rPr lang="en-US" altLang="zh-CN" sz="1050" b="1" dirty="0">
                <a:effectLst>
                  <a:outerShdw blurRad="38100" dist="38100" dir="2700000" algn="tl">
                    <a:srgbClr val="000000">
                      <a:alpha val="43137"/>
                    </a:srgbClr>
                  </a:outerShdw>
                </a:effectLst>
              </a:rPr>
              <a:t>Hot Solar Cells </a:t>
            </a:r>
            <a:r>
              <a:rPr lang="zh-CN" altLang="en-US" sz="1050" b="1" dirty="0">
                <a:effectLst>
                  <a:outerShdw blurRad="38100" dist="38100" dir="2700000" algn="tl">
                    <a:srgbClr val="000000">
                      <a:alpha val="43137"/>
                    </a:srgbClr>
                  </a:outerShdw>
                </a:effectLst>
              </a:rPr>
              <a:t>太                    陽能熱光伏電池</a:t>
            </a:r>
          </a:p>
          <a:p>
            <a:pPr marL="257175" indent="-257175">
              <a:buFont typeface="+mj-lt"/>
              <a:buAutoNum type="arabicPeriod"/>
            </a:pPr>
            <a:r>
              <a:rPr lang="en-US" altLang="zh-CN" sz="1050" b="1" dirty="0">
                <a:effectLst>
                  <a:outerShdw blurRad="38100" dist="38100" dir="2700000" algn="tl">
                    <a:srgbClr val="000000">
                      <a:alpha val="43137"/>
                    </a:srgbClr>
                  </a:outerShdw>
                </a:effectLst>
              </a:rPr>
              <a:t>The Cell Atlas </a:t>
            </a:r>
            <a:r>
              <a:rPr lang="zh-CN" altLang="en-US" sz="1050" b="1" dirty="0">
                <a:effectLst>
                  <a:outerShdw blurRad="38100" dist="38100" dir="2700000" algn="tl">
                    <a:srgbClr val="000000">
                      <a:alpha val="43137"/>
                    </a:srgbClr>
                  </a:outerShdw>
                </a:effectLst>
              </a:rPr>
              <a:t>細胞圖譜</a:t>
            </a:r>
          </a:p>
          <a:p>
            <a:pPr marL="257175" indent="-257175">
              <a:buFont typeface="+mj-lt"/>
              <a:buAutoNum type="arabicPeriod"/>
            </a:pPr>
            <a:r>
              <a:rPr lang="en-US" altLang="zh-CN" sz="1050" b="1" dirty="0">
                <a:solidFill>
                  <a:srgbClr val="0070C0"/>
                </a:solidFill>
                <a:effectLst>
                  <a:outerShdw blurRad="38100" dist="38100" dir="2700000" algn="tl">
                    <a:srgbClr val="000000">
                      <a:alpha val="43137"/>
                    </a:srgbClr>
                  </a:outerShdw>
                </a:effectLst>
              </a:rPr>
              <a:t>Self-Driving Trucks                   </a:t>
            </a:r>
            <a:r>
              <a:rPr lang="zh-CN" altLang="en-US" sz="1050" b="1" dirty="0">
                <a:solidFill>
                  <a:srgbClr val="0070C0"/>
                </a:solidFill>
                <a:effectLst>
                  <a:outerShdw blurRad="38100" dist="38100" dir="2700000" algn="tl">
                    <a:srgbClr val="000000">
                      <a:alpha val="43137"/>
                    </a:srgbClr>
                  </a:outerShdw>
                </a:effectLst>
              </a:rPr>
              <a:t>自動駕駛貨車</a:t>
            </a:r>
          </a:p>
          <a:p>
            <a:pPr marL="257175" indent="-257175">
              <a:buFont typeface="+mj-lt"/>
              <a:buAutoNum type="arabicPeriod"/>
            </a:pPr>
            <a:r>
              <a:rPr lang="en-US" altLang="zh-CN" sz="1050" b="1" dirty="0">
                <a:effectLst>
                  <a:outerShdw blurRad="38100" dist="38100" dir="2700000" algn="tl">
                    <a:srgbClr val="000000">
                      <a:alpha val="43137"/>
                    </a:srgbClr>
                  </a:outerShdw>
                </a:effectLst>
              </a:rPr>
              <a:t>Paying with Your Face             </a:t>
            </a:r>
            <a:r>
              <a:rPr lang="zh-CN" altLang="en-US" sz="1050" b="1" dirty="0">
                <a:effectLst>
                  <a:outerShdw blurRad="38100" dist="38100" dir="2700000" algn="tl">
                    <a:srgbClr val="000000">
                      <a:alpha val="43137"/>
                    </a:srgbClr>
                  </a:outerShdw>
                </a:effectLst>
              </a:rPr>
              <a:t>刷臉支付</a:t>
            </a:r>
          </a:p>
          <a:p>
            <a:pPr marL="257175" indent="-257175">
              <a:buFont typeface="+mj-lt"/>
              <a:buAutoNum type="arabicPeriod"/>
            </a:pPr>
            <a:r>
              <a:rPr lang="en-US" altLang="zh-CN" sz="1050" b="1" dirty="0">
                <a:solidFill>
                  <a:srgbClr val="7030A0"/>
                </a:solidFill>
                <a:effectLst>
                  <a:outerShdw blurRad="38100" dist="38100" dir="2700000" algn="tl">
                    <a:srgbClr val="000000">
                      <a:alpha val="43137"/>
                    </a:srgbClr>
                  </a:outerShdw>
                </a:effectLst>
              </a:rPr>
              <a:t>Practical Quantum Computers               </a:t>
            </a:r>
            <a:r>
              <a:rPr lang="zh-CN" altLang="en-US" sz="1050" b="1" dirty="0">
                <a:solidFill>
                  <a:srgbClr val="7030A0"/>
                </a:solidFill>
                <a:effectLst>
                  <a:outerShdw blurRad="38100" dist="38100" dir="2700000" algn="tl">
                    <a:srgbClr val="000000">
                      <a:alpha val="43137"/>
                    </a:srgbClr>
                  </a:outerShdw>
                </a:effectLst>
              </a:rPr>
              <a:t>實用型量子電腦</a:t>
            </a:r>
          </a:p>
          <a:p>
            <a:pPr marL="257175" indent="-257175">
              <a:buFont typeface="+mj-lt"/>
              <a:buAutoNum type="arabicPeriod"/>
            </a:pPr>
            <a:r>
              <a:rPr lang="en-US" altLang="zh-CN" sz="1050" b="1" dirty="0">
                <a:effectLst>
                  <a:outerShdw blurRad="38100" dist="38100" dir="2700000" algn="tl">
                    <a:srgbClr val="000000">
                      <a:alpha val="43137"/>
                    </a:srgbClr>
                  </a:outerShdw>
                </a:effectLst>
              </a:rPr>
              <a:t>Reversing Paralysis</a:t>
            </a:r>
            <a:r>
              <a:rPr lang="zh-CN" altLang="en-US" sz="1050" b="1" dirty="0">
                <a:effectLst>
                  <a:outerShdw blurRad="38100" dist="38100" dir="2700000" algn="tl">
                    <a:srgbClr val="000000">
                      <a:alpha val="43137"/>
                    </a:srgbClr>
                  </a:outerShdw>
                </a:effectLst>
              </a:rPr>
              <a:t>治癒癱瘓</a:t>
            </a:r>
          </a:p>
          <a:p>
            <a:pPr marL="257175" indent="-257175">
              <a:buFont typeface="+mj-lt"/>
              <a:buAutoNum type="arabicPeriod"/>
            </a:pPr>
            <a:r>
              <a:rPr lang="en-US" altLang="zh-CN" sz="1050" b="1" dirty="0">
                <a:solidFill>
                  <a:srgbClr val="0070C0"/>
                </a:solidFill>
                <a:effectLst>
                  <a:outerShdw blurRad="38100" dist="38100" dir="2700000" algn="tl">
                    <a:srgbClr val="000000">
                      <a:alpha val="43137"/>
                    </a:srgbClr>
                  </a:outerShdw>
                </a:effectLst>
              </a:rPr>
              <a:t>Botnets of Things</a:t>
            </a:r>
            <a:r>
              <a:rPr lang="zh-CN" altLang="en-US" sz="1050" b="1" dirty="0">
                <a:solidFill>
                  <a:srgbClr val="0070C0"/>
                </a:solidFill>
                <a:effectLst>
                  <a:outerShdw blurRad="38100" dist="38100" dir="2700000" algn="tl">
                    <a:srgbClr val="000000">
                      <a:alpha val="43137"/>
                    </a:srgbClr>
                  </a:outerShdw>
                </a:effectLst>
              </a:rPr>
              <a:t>僵屍物聯網</a:t>
            </a:r>
            <a:endParaRPr lang="zh-TW" altLang="en-US" sz="1050" b="1" dirty="0">
              <a:solidFill>
                <a:srgbClr val="0070C0"/>
              </a:solidFill>
              <a:effectLst>
                <a:outerShdw blurRad="38100" dist="38100" dir="2700000" algn="tl">
                  <a:srgbClr val="000000">
                    <a:alpha val="43137"/>
                  </a:srgbClr>
                </a:outerShdw>
              </a:effectLst>
            </a:endParaRPr>
          </a:p>
        </p:txBody>
      </p:sp>
      <p:sp>
        <p:nvSpPr>
          <p:cNvPr id="6" name="矩形 5"/>
          <p:cNvSpPr/>
          <p:nvPr/>
        </p:nvSpPr>
        <p:spPr>
          <a:xfrm>
            <a:off x="3722543" y="2083513"/>
            <a:ext cx="2256929" cy="369332"/>
          </a:xfrm>
          <a:prstGeom prst="rect">
            <a:avLst/>
          </a:prstGeom>
          <a:solidFill>
            <a:schemeClr val="tx1"/>
          </a:solidFill>
        </p:spPr>
        <p:txBody>
          <a:bodyPr wrap="square">
            <a:spAutoFit/>
          </a:bodyPr>
          <a:lstStyle/>
          <a:p>
            <a:r>
              <a:rPr lang="en-US" altLang="zh-TW" b="1" dirty="0">
                <a:solidFill>
                  <a:srgbClr val="FFFF00"/>
                </a:solidFill>
                <a:effectLst>
                  <a:outerShdw blurRad="38100" dist="38100" dir="2700000" algn="tl">
                    <a:srgbClr val="000000">
                      <a:alpha val="43137"/>
                    </a:srgbClr>
                  </a:outerShdw>
                </a:effectLst>
              </a:rPr>
              <a:t>《</a:t>
            </a:r>
            <a:r>
              <a:rPr lang="zh-TW" altLang="en-US" b="1" dirty="0">
                <a:solidFill>
                  <a:srgbClr val="FFFF00"/>
                </a:solidFill>
                <a:effectLst>
                  <a:outerShdw blurRad="38100" dist="38100" dir="2700000" algn="tl">
                    <a:srgbClr val="000000">
                      <a:alpha val="43137"/>
                    </a:srgbClr>
                  </a:outerShdw>
                </a:effectLst>
              </a:rPr>
              <a:t>麻省理工科技評論</a:t>
            </a:r>
            <a:r>
              <a:rPr lang="en-US" altLang="zh-TW" b="1" dirty="0">
                <a:solidFill>
                  <a:srgbClr val="FFFF00"/>
                </a:solidFill>
                <a:effectLst>
                  <a:outerShdw blurRad="38100" dist="38100" dir="2700000" algn="tl">
                    <a:srgbClr val="000000">
                      <a:alpha val="43137"/>
                    </a:srgbClr>
                  </a:outerShdw>
                </a:effectLst>
              </a:rPr>
              <a:t>》</a:t>
            </a:r>
            <a:endParaRPr lang="en-US" altLang="zh-TW" dirty="0">
              <a:solidFill>
                <a:schemeClr val="bg1"/>
              </a:solidFill>
              <a:effectLst>
                <a:outerShdw blurRad="38100" dist="38100" dir="2700000" algn="tl">
                  <a:srgbClr val="000000">
                    <a:alpha val="43137"/>
                  </a:srgbClr>
                </a:outerShdw>
              </a:effectLst>
            </a:endParaRPr>
          </a:p>
        </p:txBody>
      </p:sp>
      <p:sp>
        <p:nvSpPr>
          <p:cNvPr id="7" name="矩形 6"/>
          <p:cNvSpPr/>
          <p:nvPr/>
        </p:nvSpPr>
        <p:spPr>
          <a:xfrm>
            <a:off x="136134" y="2054802"/>
            <a:ext cx="3381685" cy="415498"/>
          </a:xfrm>
          <a:prstGeom prst="rect">
            <a:avLst/>
          </a:prstGeom>
          <a:solidFill>
            <a:srgbClr val="FFFF00"/>
          </a:solidFill>
        </p:spPr>
        <p:txBody>
          <a:bodyPr wrap="square">
            <a:spAutoFit/>
          </a:bodyPr>
          <a:lstStyle/>
          <a:p>
            <a:r>
              <a:rPr lang="en-US" altLang="zh-TW" sz="2100" b="1" dirty="0">
                <a:effectLst>
                  <a:outerShdw blurRad="38100" dist="38100" dir="2700000" algn="tl">
                    <a:srgbClr val="000000">
                      <a:alpha val="43137"/>
                    </a:srgbClr>
                  </a:outerShdw>
                </a:effectLst>
              </a:rPr>
              <a:t>MIT Technology Review</a:t>
            </a:r>
            <a:endParaRPr lang="zh-TW" altLang="en-US" sz="2100" b="1" dirty="0">
              <a:effectLst>
                <a:outerShdw blurRad="38100" dist="38100" dir="2700000" algn="tl">
                  <a:srgbClr val="000000">
                    <a:alpha val="43137"/>
                  </a:srgbClr>
                </a:outerShdw>
              </a:effectLst>
            </a:endParaRPr>
          </a:p>
        </p:txBody>
      </p:sp>
      <p:sp>
        <p:nvSpPr>
          <p:cNvPr id="8" name="矩形 7"/>
          <p:cNvSpPr/>
          <p:nvPr/>
        </p:nvSpPr>
        <p:spPr>
          <a:xfrm>
            <a:off x="4203185" y="2481812"/>
            <a:ext cx="2265364" cy="369332"/>
          </a:xfrm>
          <a:prstGeom prst="rect">
            <a:avLst/>
          </a:prstGeom>
          <a:solidFill>
            <a:srgbClr val="00B050"/>
          </a:solidFill>
        </p:spPr>
        <p:txBody>
          <a:bodyPr wrap="none">
            <a:spAutoFit/>
          </a:bodyPr>
          <a:lstStyle/>
          <a:p>
            <a:r>
              <a:rPr lang="en-US" altLang="zh-TW" b="1" dirty="0">
                <a:solidFill>
                  <a:schemeClr val="bg1"/>
                </a:solidFill>
                <a:effectLst>
                  <a:outerShdw blurRad="38100" dist="38100" dir="2700000" algn="tl">
                    <a:srgbClr val="000000">
                      <a:alpha val="43137"/>
                    </a:srgbClr>
                  </a:outerShdw>
                </a:effectLst>
              </a:rPr>
              <a:t>10</a:t>
            </a:r>
            <a:r>
              <a:rPr lang="zh-TW" altLang="en-US" b="1" dirty="0">
                <a:solidFill>
                  <a:schemeClr val="bg1"/>
                </a:solidFill>
                <a:effectLst>
                  <a:outerShdw blurRad="38100" dist="38100" dir="2700000" algn="tl">
                    <a:srgbClr val="000000">
                      <a:alpha val="43137"/>
                    </a:srgbClr>
                  </a:outerShdw>
                </a:effectLst>
              </a:rPr>
              <a:t>大全球突破性技術</a:t>
            </a:r>
          </a:p>
        </p:txBody>
      </p:sp>
      <p:sp>
        <p:nvSpPr>
          <p:cNvPr id="9" name="矩形 8"/>
          <p:cNvSpPr/>
          <p:nvPr/>
        </p:nvSpPr>
        <p:spPr>
          <a:xfrm>
            <a:off x="45823" y="3328351"/>
            <a:ext cx="2024894" cy="2446824"/>
          </a:xfrm>
          <a:prstGeom prst="rect">
            <a:avLst/>
          </a:prstGeom>
          <a:solidFill>
            <a:schemeClr val="accent4">
              <a:lumMod val="20000"/>
              <a:lumOff val="80000"/>
            </a:schemeClr>
          </a:solidFill>
        </p:spPr>
        <p:txBody>
          <a:bodyPr wrap="square">
            <a:spAutoFit/>
          </a:bodyPr>
          <a:lstStyle/>
          <a:p>
            <a:endParaRPr lang="zh-TW" altLang="en-US" sz="900" dirty="0"/>
          </a:p>
          <a:p>
            <a:pPr marL="257175" indent="-257175">
              <a:buFont typeface="+mj-lt"/>
              <a:buAutoNum type="arabicPeriod"/>
            </a:pPr>
            <a:r>
              <a:rPr lang="en-US" altLang="zh-TW" sz="900" b="1" dirty="0">
                <a:solidFill>
                  <a:srgbClr val="FF0000"/>
                </a:solidFill>
                <a:effectLst>
                  <a:outerShdw blurRad="38100" dist="38100" dir="2700000" algn="tl">
                    <a:srgbClr val="000000">
                      <a:alpha val="43137"/>
                    </a:srgbClr>
                  </a:outerShdw>
                </a:effectLst>
              </a:rPr>
              <a:t>Deep</a:t>
            </a:r>
            <a:r>
              <a:rPr lang="zh-TW" altLang="en-US" sz="900" b="1" dirty="0">
                <a:solidFill>
                  <a:srgbClr val="FF0000"/>
                </a:solidFill>
                <a:effectLst>
                  <a:outerShdw blurRad="38100" dist="38100" dir="2700000" algn="tl">
                    <a:srgbClr val="000000">
                      <a:alpha val="43137"/>
                    </a:srgbClr>
                  </a:outerShdw>
                </a:effectLst>
              </a:rPr>
              <a:t> </a:t>
            </a:r>
            <a:r>
              <a:rPr lang="en-US" altLang="zh-TW" sz="900" b="1" dirty="0">
                <a:solidFill>
                  <a:srgbClr val="FF0000"/>
                </a:solidFill>
                <a:effectLst>
                  <a:outerShdw blurRad="38100" dist="38100" dir="2700000" algn="tl">
                    <a:srgbClr val="000000">
                      <a:alpha val="43137"/>
                    </a:srgbClr>
                  </a:outerShdw>
                </a:effectLst>
              </a:rPr>
              <a:t>Learning </a:t>
            </a:r>
            <a:r>
              <a:rPr lang="zh-TW" altLang="en-US" sz="900" b="1" dirty="0">
                <a:solidFill>
                  <a:srgbClr val="FF0000"/>
                </a:solidFill>
                <a:effectLst>
                  <a:outerShdw blurRad="38100" dist="38100" dir="2700000" algn="tl">
                    <a:srgbClr val="000000">
                      <a:alpha val="43137"/>
                    </a:srgbClr>
                  </a:outerShdw>
                </a:effectLst>
              </a:rPr>
              <a:t>深度學習</a:t>
            </a:r>
          </a:p>
          <a:p>
            <a:pPr marL="257175" indent="-257175">
              <a:buFont typeface="+mj-lt"/>
              <a:buAutoNum type="arabicPeriod"/>
            </a:pPr>
            <a:r>
              <a:rPr lang="en-US" altLang="zh-TW" sz="900" b="1" dirty="0">
                <a:effectLst>
                  <a:outerShdw blurRad="38100" dist="38100" dir="2700000" algn="tl">
                    <a:srgbClr val="000000">
                      <a:alpha val="43137"/>
                    </a:srgbClr>
                  </a:outerShdw>
                </a:effectLst>
              </a:rPr>
              <a:t>Baxter:</a:t>
            </a:r>
            <a:r>
              <a:rPr lang="zh-TW" altLang="en-US" sz="900" b="1" dirty="0">
                <a:effectLst>
                  <a:outerShdw blurRad="38100" dist="38100" dir="2700000" algn="tl">
                    <a:srgbClr val="000000">
                      <a:alpha val="43137"/>
                    </a:srgbClr>
                  </a:outerShdw>
                </a:effectLst>
              </a:rPr>
              <a:t> </a:t>
            </a:r>
            <a:r>
              <a:rPr lang="en-US" altLang="zh-TW" sz="900" b="1" dirty="0">
                <a:effectLst>
                  <a:outerShdw blurRad="38100" dist="38100" dir="2700000" algn="tl">
                    <a:srgbClr val="000000">
                      <a:alpha val="43137"/>
                    </a:srgbClr>
                  </a:outerShdw>
                </a:effectLst>
              </a:rPr>
              <a:t>The Blue-</a:t>
            </a:r>
            <a:r>
              <a:rPr lang="en-US" altLang="zh-TW" sz="900" b="1" dirty="0" err="1">
                <a:effectLst>
                  <a:outerShdw blurRad="38100" dist="38100" dir="2700000" algn="tl">
                    <a:srgbClr val="000000">
                      <a:alpha val="43137"/>
                    </a:srgbClr>
                  </a:outerShdw>
                </a:effectLst>
              </a:rPr>
              <a:t>CollarRobot</a:t>
            </a:r>
            <a:r>
              <a:rPr lang="en-US" altLang="zh-TW" sz="900" b="1" dirty="0">
                <a:effectLst>
                  <a:outerShdw blurRad="38100" dist="38100" dir="2700000" algn="tl">
                    <a:srgbClr val="000000">
                      <a:alpha val="43137"/>
                    </a:srgbClr>
                  </a:outerShdw>
                </a:effectLst>
              </a:rPr>
              <a:t> Baxter</a:t>
            </a:r>
            <a:r>
              <a:rPr lang="zh-TW" altLang="en-US" sz="900" b="1" dirty="0">
                <a:effectLst>
                  <a:outerShdw blurRad="38100" dist="38100" dir="2700000" algn="tl">
                    <a:srgbClr val="000000">
                      <a:alpha val="43137"/>
                    </a:srgbClr>
                  </a:outerShdw>
                </a:effectLst>
              </a:rPr>
              <a:t>：</a:t>
            </a:r>
            <a:r>
              <a:rPr lang="en-US" altLang="zh-TW" sz="900" b="1" dirty="0">
                <a:effectLst>
                  <a:outerShdw blurRad="38100" dist="38100" dir="2700000" algn="tl">
                    <a:srgbClr val="000000">
                      <a:alpha val="43137"/>
                    </a:srgbClr>
                  </a:outerShdw>
                </a:effectLst>
              </a:rPr>
              <a:t>  </a:t>
            </a:r>
            <a:r>
              <a:rPr lang="zh-TW" altLang="en-US" sz="900" b="1" dirty="0">
                <a:effectLst>
                  <a:outerShdw blurRad="38100" dist="38100" dir="2700000" algn="tl">
                    <a:srgbClr val="000000">
                      <a:alpha val="43137"/>
                    </a:srgbClr>
                  </a:outerShdw>
                </a:effectLst>
              </a:rPr>
              <a:t>藍領機器人</a:t>
            </a:r>
          </a:p>
          <a:p>
            <a:pPr marL="257175" indent="-257175">
              <a:buFont typeface="+mj-lt"/>
              <a:buAutoNum type="arabicPeriod"/>
            </a:pPr>
            <a:r>
              <a:rPr lang="en-US" altLang="zh-TW" sz="900" b="1" dirty="0">
                <a:effectLst>
                  <a:outerShdw blurRad="38100" dist="38100" dir="2700000" algn="tl">
                    <a:srgbClr val="000000">
                      <a:alpha val="43137"/>
                    </a:srgbClr>
                  </a:outerShdw>
                </a:effectLst>
              </a:rPr>
              <a:t>Prenatal</a:t>
            </a:r>
            <a:r>
              <a:rPr lang="zh-TW" altLang="en-US" sz="900" b="1" dirty="0">
                <a:effectLst>
                  <a:outerShdw blurRad="38100" dist="38100" dir="2700000" algn="tl">
                    <a:srgbClr val="000000">
                      <a:alpha val="43137"/>
                    </a:srgbClr>
                  </a:outerShdw>
                </a:effectLst>
              </a:rPr>
              <a:t> </a:t>
            </a:r>
            <a:r>
              <a:rPr lang="en-US" altLang="zh-TW" sz="900" b="1" dirty="0">
                <a:effectLst>
                  <a:outerShdw blurRad="38100" dist="38100" dir="2700000" algn="tl">
                    <a:srgbClr val="000000">
                      <a:alpha val="43137"/>
                    </a:srgbClr>
                  </a:outerShdw>
                </a:effectLst>
              </a:rPr>
              <a:t>DNA Sequencing             </a:t>
            </a:r>
            <a:r>
              <a:rPr lang="zh-TW" altLang="en-US" sz="900" b="1" dirty="0">
                <a:effectLst>
                  <a:outerShdw blurRad="38100" dist="38100" dir="2700000" algn="tl">
                    <a:srgbClr val="000000">
                      <a:alpha val="43137"/>
                    </a:srgbClr>
                  </a:outerShdw>
                </a:effectLst>
              </a:rPr>
              <a:t>產前</a:t>
            </a:r>
            <a:r>
              <a:rPr lang="en-US" altLang="zh-TW" sz="900" b="1" dirty="0">
                <a:effectLst>
                  <a:outerShdw blurRad="38100" dist="38100" dir="2700000" algn="tl">
                    <a:srgbClr val="000000">
                      <a:alpha val="43137"/>
                    </a:srgbClr>
                  </a:outerShdw>
                </a:effectLst>
              </a:rPr>
              <a:t>DNA </a:t>
            </a:r>
            <a:r>
              <a:rPr lang="zh-TW" altLang="en-US" sz="900" b="1" dirty="0">
                <a:effectLst>
                  <a:outerShdw blurRad="38100" dist="38100" dir="2700000" algn="tl">
                    <a:srgbClr val="000000">
                      <a:alpha val="43137"/>
                    </a:srgbClr>
                  </a:outerShdw>
                </a:effectLst>
              </a:rPr>
              <a:t>測序</a:t>
            </a:r>
          </a:p>
          <a:p>
            <a:pPr marL="257175" indent="-257175">
              <a:buFont typeface="+mj-lt"/>
              <a:buAutoNum type="arabicPeriod"/>
            </a:pPr>
            <a:r>
              <a:rPr lang="en-US" altLang="zh-TW" sz="900" b="1" dirty="0">
                <a:effectLst>
                  <a:outerShdw blurRad="38100" dist="38100" dir="2700000" algn="tl">
                    <a:srgbClr val="000000">
                      <a:alpha val="43137"/>
                    </a:srgbClr>
                  </a:outerShdw>
                </a:effectLst>
              </a:rPr>
              <a:t>Temporary</a:t>
            </a:r>
            <a:r>
              <a:rPr lang="zh-TW" altLang="en-US" sz="900" b="1" dirty="0">
                <a:effectLst>
                  <a:outerShdw blurRad="38100" dist="38100" dir="2700000" algn="tl">
                    <a:srgbClr val="000000">
                      <a:alpha val="43137"/>
                    </a:srgbClr>
                  </a:outerShdw>
                </a:effectLst>
              </a:rPr>
              <a:t> </a:t>
            </a:r>
            <a:r>
              <a:rPr lang="en-US" altLang="zh-TW" sz="900" b="1" dirty="0">
                <a:effectLst>
                  <a:outerShdw blurRad="38100" dist="38100" dir="2700000" algn="tl">
                    <a:srgbClr val="000000">
                      <a:alpha val="43137"/>
                    </a:srgbClr>
                  </a:outerShdw>
                </a:effectLst>
              </a:rPr>
              <a:t>Social Media                </a:t>
            </a:r>
            <a:r>
              <a:rPr lang="zh-TW" altLang="en-US" sz="900" b="1" dirty="0">
                <a:effectLst>
                  <a:outerShdw blurRad="38100" dist="38100" dir="2700000" algn="tl">
                    <a:srgbClr val="000000">
                      <a:alpha val="43137"/>
                    </a:srgbClr>
                  </a:outerShdw>
                </a:effectLst>
              </a:rPr>
              <a:t>暫時性社交網絡</a:t>
            </a:r>
          </a:p>
          <a:p>
            <a:pPr marL="257175" indent="-257175">
              <a:buFont typeface="+mj-lt"/>
              <a:buAutoNum type="arabicPeriod"/>
            </a:pPr>
            <a:r>
              <a:rPr lang="en-US" altLang="zh-TW" sz="900" b="1" dirty="0">
                <a:effectLst>
                  <a:outerShdw blurRad="38100" dist="38100" dir="2700000" algn="tl">
                    <a:srgbClr val="000000">
                      <a:alpha val="43137"/>
                    </a:srgbClr>
                  </a:outerShdw>
                </a:effectLst>
              </a:rPr>
              <a:t>Ultra-Efficient</a:t>
            </a:r>
            <a:r>
              <a:rPr lang="zh-TW" altLang="en-US" sz="900" b="1" dirty="0">
                <a:effectLst>
                  <a:outerShdw blurRad="38100" dist="38100" dir="2700000" algn="tl">
                    <a:srgbClr val="000000">
                      <a:alpha val="43137"/>
                    </a:srgbClr>
                  </a:outerShdw>
                </a:effectLst>
              </a:rPr>
              <a:t> </a:t>
            </a:r>
            <a:r>
              <a:rPr lang="en-US" altLang="zh-TW" sz="900" b="1" dirty="0">
                <a:effectLst>
                  <a:outerShdw blurRad="38100" dist="38100" dir="2700000" algn="tl">
                    <a:srgbClr val="000000">
                      <a:alpha val="43137"/>
                    </a:srgbClr>
                  </a:outerShdw>
                </a:effectLst>
              </a:rPr>
              <a:t>Solar Power                                   </a:t>
            </a:r>
            <a:r>
              <a:rPr lang="zh-TW" altLang="en-US" sz="900" b="1" dirty="0">
                <a:effectLst>
                  <a:outerShdw blurRad="38100" dist="38100" dir="2700000" algn="tl">
                    <a:srgbClr val="000000">
                      <a:alpha val="43137"/>
                    </a:srgbClr>
                  </a:outerShdw>
                </a:effectLst>
              </a:rPr>
              <a:t>多頻段超高效太陽能</a:t>
            </a:r>
          </a:p>
          <a:p>
            <a:pPr marL="257175" indent="-257175">
              <a:buFont typeface="+mj-lt"/>
              <a:buAutoNum type="arabicPeriod"/>
            </a:pPr>
            <a:r>
              <a:rPr lang="en-US" altLang="zh-TW" sz="900" b="1" dirty="0">
                <a:effectLst>
                  <a:outerShdw blurRad="38100" dist="38100" dir="2700000" algn="tl">
                    <a:srgbClr val="000000">
                      <a:alpha val="43137"/>
                    </a:srgbClr>
                  </a:outerShdw>
                </a:effectLst>
              </a:rPr>
              <a:t>Big</a:t>
            </a:r>
            <a:r>
              <a:rPr lang="zh-TW" altLang="en-US" sz="900" b="1" dirty="0">
                <a:effectLst>
                  <a:outerShdw blurRad="38100" dist="38100" dir="2700000" algn="tl">
                    <a:srgbClr val="000000">
                      <a:alpha val="43137"/>
                    </a:srgbClr>
                  </a:outerShdw>
                </a:effectLst>
              </a:rPr>
              <a:t> </a:t>
            </a:r>
            <a:r>
              <a:rPr lang="en-US" altLang="zh-TW" sz="900" b="1" dirty="0">
                <a:effectLst>
                  <a:outerShdw blurRad="38100" dist="38100" dir="2700000" algn="tl">
                    <a:srgbClr val="000000">
                      <a:alpha val="43137"/>
                    </a:srgbClr>
                  </a:outerShdw>
                </a:effectLst>
              </a:rPr>
              <a:t>Data from </a:t>
            </a:r>
            <a:r>
              <a:rPr lang="en-US" altLang="zh-TW" sz="900" b="1" dirty="0" err="1">
                <a:effectLst>
                  <a:outerShdw blurRad="38100" dist="38100" dir="2700000" algn="tl">
                    <a:srgbClr val="000000">
                      <a:alpha val="43137"/>
                    </a:srgbClr>
                  </a:outerShdw>
                </a:effectLst>
              </a:rPr>
              <a:t>CheapPhones</a:t>
            </a:r>
            <a:r>
              <a:rPr lang="en-US" altLang="zh-TW" sz="900" b="1" dirty="0">
                <a:effectLst>
                  <a:outerShdw blurRad="38100" dist="38100" dir="2700000" algn="tl">
                    <a:srgbClr val="000000">
                      <a:alpha val="43137"/>
                    </a:srgbClr>
                  </a:outerShdw>
                </a:effectLst>
              </a:rPr>
              <a:t>                                  </a:t>
            </a:r>
            <a:r>
              <a:rPr lang="zh-TW" altLang="en-US" sz="900" b="1" dirty="0">
                <a:effectLst>
                  <a:outerShdw blurRad="38100" dist="38100" dir="2700000" algn="tl">
                    <a:srgbClr val="000000">
                      <a:alpha val="43137"/>
                    </a:srgbClr>
                  </a:outerShdw>
                </a:effectLst>
              </a:rPr>
              <a:t>來自廉價手機的大數據</a:t>
            </a:r>
          </a:p>
          <a:p>
            <a:pPr marL="257175" indent="-257175">
              <a:buFont typeface="+mj-lt"/>
              <a:buAutoNum type="arabicPeriod"/>
            </a:pPr>
            <a:r>
              <a:rPr lang="en-US" altLang="zh-TW" sz="900" b="1" dirty="0" err="1">
                <a:effectLst>
                  <a:outerShdw blurRad="38100" dist="38100" dir="2700000" algn="tl">
                    <a:srgbClr val="000000">
                      <a:alpha val="43137"/>
                    </a:srgbClr>
                  </a:outerShdw>
                </a:effectLst>
              </a:rPr>
              <a:t>Supergrids</a:t>
            </a:r>
            <a:r>
              <a:rPr lang="zh-TW" altLang="en-US" sz="900" b="1" dirty="0">
                <a:effectLst>
                  <a:outerShdw blurRad="38100" dist="38100" dir="2700000" algn="tl">
                    <a:srgbClr val="000000">
                      <a:alpha val="43137"/>
                    </a:srgbClr>
                  </a:outerShdw>
                </a:effectLst>
              </a:rPr>
              <a:t>　超級電網</a:t>
            </a:r>
          </a:p>
          <a:p>
            <a:pPr marL="257175" indent="-257175">
              <a:buFont typeface="+mj-lt"/>
              <a:buAutoNum type="arabicPeriod"/>
            </a:pPr>
            <a:r>
              <a:rPr lang="en-US" altLang="zh-TW" sz="900" b="1" dirty="0">
                <a:effectLst>
                  <a:outerShdw blurRad="38100" dist="38100" dir="2700000" algn="tl">
                    <a:srgbClr val="000000">
                      <a:alpha val="43137"/>
                    </a:srgbClr>
                  </a:outerShdw>
                </a:effectLst>
              </a:rPr>
              <a:t>Additive Manufacturing                </a:t>
            </a:r>
            <a:r>
              <a:rPr lang="zh-TW" altLang="en-US" sz="900" b="1" dirty="0">
                <a:effectLst>
                  <a:outerShdw blurRad="38100" dist="38100" dir="2700000" algn="tl">
                    <a:srgbClr val="000000">
                      <a:alpha val="43137"/>
                    </a:srgbClr>
                  </a:outerShdw>
                </a:effectLst>
              </a:rPr>
              <a:t>增材製造技術</a:t>
            </a:r>
            <a:endParaRPr lang="en-US" altLang="zh-TW" sz="900" b="1" dirty="0">
              <a:effectLst>
                <a:outerShdw blurRad="38100" dist="38100" dir="2700000" algn="tl">
                  <a:srgbClr val="000000">
                    <a:alpha val="43137"/>
                  </a:srgbClr>
                </a:outerShdw>
              </a:effectLst>
            </a:endParaRPr>
          </a:p>
          <a:p>
            <a:pPr marL="257175" indent="-257175">
              <a:buFont typeface="+mj-lt"/>
              <a:buAutoNum type="arabicPeriod"/>
            </a:pPr>
            <a:r>
              <a:rPr lang="en-US" altLang="zh-TW" sz="900" b="1" dirty="0">
                <a:effectLst>
                  <a:outerShdw blurRad="38100" dist="38100" dir="2700000" algn="tl">
                    <a:srgbClr val="000000">
                      <a:alpha val="43137"/>
                    </a:srgbClr>
                  </a:outerShdw>
                </a:effectLst>
              </a:rPr>
              <a:t>Smart</a:t>
            </a:r>
            <a:r>
              <a:rPr lang="zh-TW" altLang="en-US" sz="900" b="1" dirty="0">
                <a:effectLst>
                  <a:outerShdw blurRad="38100" dist="38100" dir="2700000" algn="tl">
                    <a:srgbClr val="000000">
                      <a:alpha val="43137"/>
                    </a:srgbClr>
                  </a:outerShdw>
                </a:effectLst>
              </a:rPr>
              <a:t>　</a:t>
            </a:r>
            <a:r>
              <a:rPr lang="en-US" altLang="zh-TW" sz="900" b="1" dirty="0">
                <a:effectLst>
                  <a:outerShdw blurRad="38100" dist="38100" dir="2700000" algn="tl">
                    <a:srgbClr val="000000">
                      <a:alpha val="43137"/>
                    </a:srgbClr>
                  </a:outerShdw>
                </a:effectLst>
              </a:rPr>
              <a:t>Watches </a:t>
            </a:r>
            <a:r>
              <a:rPr lang="zh-TW" altLang="en-US" sz="900" b="1" dirty="0">
                <a:effectLst>
                  <a:outerShdw blurRad="38100" dist="38100" dir="2700000" algn="tl">
                    <a:srgbClr val="000000">
                      <a:alpha val="43137"/>
                    </a:srgbClr>
                  </a:outerShdw>
                </a:effectLst>
              </a:rPr>
              <a:t>智能手表</a:t>
            </a:r>
          </a:p>
          <a:p>
            <a:pPr marL="257175" indent="-257175">
              <a:buFont typeface="+mj-lt"/>
              <a:buAutoNum type="arabicPeriod"/>
            </a:pPr>
            <a:r>
              <a:rPr lang="en-US" altLang="zh-TW" sz="900" b="1" dirty="0">
                <a:effectLst>
                  <a:outerShdw blurRad="38100" dist="38100" dir="2700000" algn="tl">
                    <a:srgbClr val="000000">
                      <a:alpha val="43137"/>
                    </a:srgbClr>
                  </a:outerShdw>
                </a:effectLst>
              </a:rPr>
              <a:t>Memory</a:t>
            </a:r>
            <a:r>
              <a:rPr lang="zh-TW" altLang="en-US" sz="900" b="1" dirty="0">
                <a:effectLst>
                  <a:outerShdw blurRad="38100" dist="38100" dir="2700000" algn="tl">
                    <a:srgbClr val="000000">
                      <a:alpha val="43137"/>
                    </a:srgbClr>
                  </a:outerShdw>
                </a:effectLst>
              </a:rPr>
              <a:t> </a:t>
            </a:r>
            <a:r>
              <a:rPr lang="en-US" altLang="zh-TW" sz="900" b="1" dirty="0">
                <a:effectLst>
                  <a:outerShdw blurRad="38100" dist="38100" dir="2700000" algn="tl">
                    <a:srgbClr val="000000">
                      <a:alpha val="43137"/>
                    </a:srgbClr>
                  </a:outerShdw>
                </a:effectLst>
              </a:rPr>
              <a:t>Implants </a:t>
            </a:r>
            <a:r>
              <a:rPr lang="zh-TW" altLang="en-US" sz="900" b="1" dirty="0">
                <a:effectLst>
                  <a:outerShdw blurRad="38100" dist="38100" dir="2700000" algn="tl">
                    <a:srgbClr val="000000">
                      <a:alpha val="43137"/>
                    </a:srgbClr>
                  </a:outerShdw>
                </a:effectLst>
              </a:rPr>
              <a:t>移植記憶</a:t>
            </a:r>
          </a:p>
        </p:txBody>
      </p:sp>
      <p:sp>
        <p:nvSpPr>
          <p:cNvPr id="10" name="矩形 9"/>
          <p:cNvSpPr/>
          <p:nvPr/>
        </p:nvSpPr>
        <p:spPr>
          <a:xfrm>
            <a:off x="2273115" y="2630290"/>
            <a:ext cx="984781" cy="507831"/>
          </a:xfrm>
          <a:prstGeom prst="rect">
            <a:avLst/>
          </a:prstGeom>
          <a:solidFill>
            <a:schemeClr val="tx1"/>
          </a:solidFill>
        </p:spPr>
        <p:txBody>
          <a:bodyPr wrap="square">
            <a:spAutoFit/>
          </a:bodyPr>
          <a:lstStyle/>
          <a:p>
            <a:r>
              <a:rPr lang="en-US" altLang="zh-TW" sz="2700" dirty="0">
                <a:solidFill>
                  <a:schemeClr val="bg1"/>
                </a:solidFill>
                <a:effectLst>
                  <a:outerShdw blurRad="38100" dist="38100" dir="2700000" algn="tl">
                    <a:srgbClr val="000000">
                      <a:alpha val="43137"/>
                    </a:srgbClr>
                  </a:outerShdw>
                </a:effectLst>
              </a:rPr>
              <a:t>20</a:t>
            </a:r>
            <a:r>
              <a:rPr lang="en-US" altLang="zh-TW" sz="2700" dirty="0">
                <a:solidFill>
                  <a:srgbClr val="00B050"/>
                </a:solidFill>
                <a:effectLst>
                  <a:outerShdw blurRad="38100" dist="38100" dir="2700000" algn="tl">
                    <a:srgbClr val="000000">
                      <a:alpha val="43137"/>
                    </a:srgbClr>
                  </a:outerShdw>
                </a:effectLst>
              </a:rPr>
              <a:t>1</a:t>
            </a:r>
            <a:r>
              <a:rPr lang="en-US" altLang="zh-TW" sz="2700" dirty="0">
                <a:solidFill>
                  <a:srgbClr val="FFFF00"/>
                </a:solidFill>
                <a:effectLst>
                  <a:outerShdw blurRad="38100" dist="38100" dir="2700000" algn="tl">
                    <a:srgbClr val="000000">
                      <a:alpha val="43137"/>
                    </a:srgbClr>
                  </a:outerShdw>
                </a:effectLst>
              </a:rPr>
              <a:t>7</a:t>
            </a:r>
          </a:p>
        </p:txBody>
      </p:sp>
      <p:sp>
        <p:nvSpPr>
          <p:cNvPr id="11" name="矩形 10"/>
          <p:cNvSpPr/>
          <p:nvPr/>
        </p:nvSpPr>
        <p:spPr>
          <a:xfrm>
            <a:off x="60591" y="2747881"/>
            <a:ext cx="857526" cy="461665"/>
          </a:xfrm>
          <a:prstGeom prst="rect">
            <a:avLst/>
          </a:prstGeom>
          <a:solidFill>
            <a:schemeClr val="tx1"/>
          </a:solidFill>
        </p:spPr>
        <p:txBody>
          <a:bodyPr wrap="square">
            <a:spAutoFit/>
          </a:bodyPr>
          <a:lstStyle/>
          <a:p>
            <a:r>
              <a:rPr lang="en-US" altLang="zh-TW" sz="2400" dirty="0">
                <a:solidFill>
                  <a:schemeClr val="bg1"/>
                </a:solidFill>
                <a:effectLst>
                  <a:outerShdw blurRad="38100" dist="38100" dir="2700000" algn="tl">
                    <a:srgbClr val="000000">
                      <a:alpha val="43137"/>
                    </a:srgbClr>
                  </a:outerShdw>
                </a:effectLst>
              </a:rPr>
              <a:t>20</a:t>
            </a:r>
            <a:r>
              <a:rPr lang="en-US" altLang="zh-TW" sz="2400" dirty="0">
                <a:solidFill>
                  <a:srgbClr val="00B050"/>
                </a:solidFill>
                <a:effectLst>
                  <a:outerShdw blurRad="38100" dist="38100" dir="2700000" algn="tl">
                    <a:srgbClr val="000000">
                      <a:alpha val="43137"/>
                    </a:srgbClr>
                  </a:outerShdw>
                </a:effectLst>
              </a:rPr>
              <a:t>1</a:t>
            </a:r>
            <a:r>
              <a:rPr lang="en-US" altLang="zh-TW" sz="2400" dirty="0">
                <a:solidFill>
                  <a:srgbClr val="FFFF00"/>
                </a:solidFill>
                <a:effectLst>
                  <a:outerShdw blurRad="38100" dist="38100" dir="2700000" algn="tl">
                    <a:srgbClr val="000000">
                      <a:alpha val="43137"/>
                    </a:srgbClr>
                  </a:outerShdw>
                </a:effectLst>
              </a:rPr>
              <a:t>3</a:t>
            </a:r>
          </a:p>
        </p:txBody>
      </p:sp>
      <p:pic>
        <p:nvPicPr>
          <p:cNvPr id="12" name="圖片 11"/>
          <p:cNvPicPr>
            <a:picLocks noChangeAspect="1"/>
          </p:cNvPicPr>
          <p:nvPr/>
        </p:nvPicPr>
        <p:blipFill>
          <a:blip r:embed="rId2"/>
          <a:stretch>
            <a:fillRect/>
          </a:stretch>
        </p:blipFill>
        <p:spPr>
          <a:xfrm>
            <a:off x="1396014" y="2421626"/>
            <a:ext cx="767958" cy="1078593"/>
          </a:xfrm>
          <a:prstGeom prst="rect">
            <a:avLst/>
          </a:prstGeom>
        </p:spPr>
      </p:pic>
      <p:pic>
        <p:nvPicPr>
          <p:cNvPr id="13" name="內容版面配置區 5"/>
          <p:cNvPicPr>
            <a:picLocks noChangeAspect="1"/>
          </p:cNvPicPr>
          <p:nvPr/>
        </p:nvPicPr>
        <p:blipFill>
          <a:blip r:embed="rId3"/>
          <a:stretch>
            <a:fillRect/>
          </a:stretch>
        </p:blipFill>
        <p:spPr>
          <a:xfrm>
            <a:off x="6779223" y="944653"/>
            <a:ext cx="2138630" cy="3089607"/>
          </a:xfrm>
          <a:prstGeom prst="rect">
            <a:avLst/>
          </a:prstGeom>
        </p:spPr>
      </p:pic>
      <p:sp>
        <p:nvSpPr>
          <p:cNvPr id="14" name="矩形 13"/>
          <p:cNvSpPr/>
          <p:nvPr/>
        </p:nvSpPr>
        <p:spPr>
          <a:xfrm>
            <a:off x="102216" y="1777803"/>
            <a:ext cx="4486300" cy="300082"/>
          </a:xfrm>
          <a:prstGeom prst="rect">
            <a:avLst/>
          </a:prstGeom>
        </p:spPr>
        <p:txBody>
          <a:bodyPr wrap="square">
            <a:spAutoFit/>
          </a:bodyPr>
          <a:lstStyle/>
          <a:p>
            <a:r>
              <a:rPr lang="en-US" altLang="zh-TW" sz="1350" dirty="0"/>
              <a:t>https://www.technologyreview.com/lists/technologies/2018/</a:t>
            </a:r>
            <a:endParaRPr lang="zh-TW" altLang="en-US" sz="1350" dirty="0"/>
          </a:p>
        </p:txBody>
      </p:sp>
      <p:sp>
        <p:nvSpPr>
          <p:cNvPr id="15" name="矩形 14"/>
          <p:cNvSpPr/>
          <p:nvPr/>
        </p:nvSpPr>
        <p:spPr>
          <a:xfrm>
            <a:off x="4276283" y="2886380"/>
            <a:ext cx="1149448" cy="461665"/>
          </a:xfrm>
          <a:prstGeom prst="rect">
            <a:avLst/>
          </a:prstGeom>
          <a:solidFill>
            <a:schemeClr val="tx1"/>
          </a:solidFill>
        </p:spPr>
        <p:txBody>
          <a:bodyPr wrap="square">
            <a:spAutoFit/>
          </a:bodyPr>
          <a:lstStyle/>
          <a:p>
            <a:r>
              <a:rPr lang="en-US" altLang="zh-TW" sz="2400" dirty="0">
                <a:solidFill>
                  <a:schemeClr val="bg1"/>
                </a:solidFill>
                <a:effectLst>
                  <a:outerShdw blurRad="38100" dist="38100" dir="2700000" algn="tl">
                    <a:srgbClr val="000000">
                      <a:alpha val="43137"/>
                    </a:srgbClr>
                  </a:outerShdw>
                </a:effectLst>
              </a:rPr>
              <a:t>20</a:t>
            </a:r>
            <a:r>
              <a:rPr lang="en-US" altLang="zh-TW" sz="2400" dirty="0">
                <a:solidFill>
                  <a:srgbClr val="00B050"/>
                </a:solidFill>
                <a:effectLst>
                  <a:outerShdw blurRad="38100" dist="38100" dir="2700000" algn="tl">
                    <a:srgbClr val="000000">
                      <a:alpha val="43137"/>
                    </a:srgbClr>
                  </a:outerShdw>
                </a:effectLst>
              </a:rPr>
              <a:t>18</a:t>
            </a:r>
            <a:endParaRPr lang="en-US" altLang="zh-TW" sz="2400" dirty="0">
              <a:solidFill>
                <a:srgbClr val="FFFF00"/>
              </a:solidFill>
              <a:effectLst>
                <a:outerShdw blurRad="38100" dist="38100" dir="2700000" algn="tl">
                  <a:srgbClr val="000000">
                    <a:alpha val="43137"/>
                  </a:srgbClr>
                </a:outerShdw>
              </a:effectLst>
            </a:endParaRPr>
          </a:p>
        </p:txBody>
      </p:sp>
      <p:sp>
        <p:nvSpPr>
          <p:cNvPr id="16" name="矩形 15"/>
          <p:cNvSpPr/>
          <p:nvPr/>
        </p:nvSpPr>
        <p:spPr>
          <a:xfrm>
            <a:off x="4276283" y="3327095"/>
            <a:ext cx="1938800" cy="369332"/>
          </a:xfrm>
          <a:prstGeom prst="rect">
            <a:avLst/>
          </a:prstGeom>
        </p:spPr>
        <p:txBody>
          <a:bodyPr wrap="none">
            <a:spAutoFit/>
          </a:bodyPr>
          <a:lstStyle/>
          <a:p>
            <a:r>
              <a:rPr lang="en-US" altLang="zh-TW" b="1" dirty="0">
                <a:effectLst>
                  <a:outerShdw blurRad="38100" dist="38100" dir="2700000" algn="tl">
                    <a:srgbClr val="000000">
                      <a:alpha val="43137"/>
                    </a:srgbClr>
                  </a:outerShdw>
                </a:effectLst>
              </a:rPr>
              <a:t>3-D Metal Printing</a:t>
            </a:r>
          </a:p>
        </p:txBody>
      </p:sp>
      <p:sp>
        <p:nvSpPr>
          <p:cNvPr id="17" name="矩形 16"/>
          <p:cNvSpPr/>
          <p:nvPr/>
        </p:nvSpPr>
        <p:spPr>
          <a:xfrm>
            <a:off x="4276283" y="3586414"/>
            <a:ext cx="1911101" cy="507831"/>
          </a:xfrm>
          <a:prstGeom prst="rect">
            <a:avLst/>
          </a:prstGeom>
        </p:spPr>
        <p:txBody>
          <a:bodyPr wrap="none">
            <a:spAutoFit/>
          </a:bodyPr>
          <a:lstStyle/>
          <a:p>
            <a:r>
              <a:rPr lang="en-US" altLang="zh-TW" sz="2700" b="1" dirty="0">
                <a:effectLst>
                  <a:outerShdw blurRad="38100" dist="38100" dir="2700000" algn="tl">
                    <a:srgbClr val="000000">
                      <a:alpha val="43137"/>
                    </a:srgbClr>
                  </a:outerShdw>
                </a:effectLst>
              </a:rPr>
              <a:t>Sensing City</a:t>
            </a:r>
            <a:endParaRPr lang="zh-TW" altLang="en-US" sz="2700" b="1" dirty="0">
              <a:effectLst>
                <a:outerShdw blurRad="38100" dist="38100" dir="2700000" algn="tl">
                  <a:srgbClr val="000000">
                    <a:alpha val="43137"/>
                  </a:srgbClr>
                </a:outerShdw>
              </a:effectLst>
            </a:endParaRPr>
          </a:p>
        </p:txBody>
      </p:sp>
      <p:sp>
        <p:nvSpPr>
          <p:cNvPr id="18" name="矩形 17"/>
          <p:cNvSpPr/>
          <p:nvPr/>
        </p:nvSpPr>
        <p:spPr>
          <a:xfrm>
            <a:off x="4276283" y="4034260"/>
            <a:ext cx="2190280" cy="1200329"/>
          </a:xfrm>
          <a:prstGeom prst="rect">
            <a:avLst/>
          </a:prstGeom>
        </p:spPr>
        <p:txBody>
          <a:bodyPr wrap="none">
            <a:spAutoFit/>
          </a:bodyPr>
          <a:lstStyle/>
          <a:p>
            <a:r>
              <a:rPr lang="en-US" altLang="zh-TW" sz="3600" b="1" dirty="0">
                <a:solidFill>
                  <a:srgbClr val="FF0000"/>
                </a:solidFill>
                <a:effectLst>
                  <a:outerShdw blurRad="38100" dist="38100" dir="2700000" algn="tl">
                    <a:srgbClr val="000000">
                      <a:alpha val="43137"/>
                    </a:srgbClr>
                  </a:outerShdw>
                </a:effectLst>
              </a:rPr>
              <a:t>AI for </a:t>
            </a:r>
          </a:p>
          <a:p>
            <a:r>
              <a:rPr lang="en-US" altLang="zh-TW" sz="3600" b="1" dirty="0">
                <a:solidFill>
                  <a:srgbClr val="FF0000"/>
                </a:solidFill>
                <a:effectLst>
                  <a:outerShdw blurRad="38100" dist="38100" dir="2700000" algn="tl">
                    <a:srgbClr val="000000">
                      <a:alpha val="43137"/>
                    </a:srgbClr>
                  </a:outerShdw>
                </a:effectLst>
              </a:rPr>
              <a:t>Everybody</a:t>
            </a:r>
            <a:endParaRPr lang="zh-TW" altLang="en-US" sz="3600" b="1" dirty="0">
              <a:solidFill>
                <a:srgbClr val="FF0000"/>
              </a:solidFill>
              <a:effectLst>
                <a:outerShdw blurRad="38100" dist="38100" dir="2700000" algn="tl">
                  <a:srgbClr val="000000">
                    <a:alpha val="43137"/>
                  </a:srgbClr>
                </a:outerShdw>
              </a:effectLst>
            </a:endParaRPr>
          </a:p>
        </p:txBody>
      </p:sp>
      <p:sp>
        <p:nvSpPr>
          <p:cNvPr id="19" name="矩形 18"/>
          <p:cNvSpPr/>
          <p:nvPr/>
        </p:nvSpPr>
        <p:spPr>
          <a:xfrm>
            <a:off x="4276283" y="5248883"/>
            <a:ext cx="2578655" cy="369332"/>
          </a:xfrm>
          <a:prstGeom prst="rect">
            <a:avLst/>
          </a:prstGeom>
        </p:spPr>
        <p:txBody>
          <a:bodyPr wrap="none">
            <a:spAutoFit/>
          </a:bodyPr>
          <a:lstStyle/>
          <a:p>
            <a:r>
              <a:rPr lang="en-US" altLang="zh-TW" b="1" dirty="0">
                <a:solidFill>
                  <a:srgbClr val="7030A0"/>
                </a:solidFill>
                <a:effectLst>
                  <a:outerShdw blurRad="38100" dist="38100" dir="2700000" algn="tl">
                    <a:srgbClr val="000000">
                      <a:alpha val="43137"/>
                    </a:srgbClr>
                  </a:outerShdw>
                </a:effectLst>
              </a:rPr>
              <a:t>Dueling Neural Networks</a:t>
            </a:r>
            <a:endParaRPr lang="zh-TW" altLang="en-US" b="1" dirty="0">
              <a:solidFill>
                <a:srgbClr val="7030A0"/>
              </a:solidFill>
              <a:effectLst>
                <a:outerShdw blurRad="38100" dist="38100" dir="2700000" algn="tl">
                  <a:srgbClr val="000000">
                    <a:alpha val="43137"/>
                  </a:srgbClr>
                </a:outerShdw>
              </a:effectLst>
            </a:endParaRPr>
          </a:p>
        </p:txBody>
      </p:sp>
      <p:sp>
        <p:nvSpPr>
          <p:cNvPr id="2" name="投影片編號版面配置區 1"/>
          <p:cNvSpPr>
            <a:spLocks noGrp="1"/>
          </p:cNvSpPr>
          <p:nvPr>
            <p:ph type="sldNum" sz="quarter" idx="12"/>
          </p:nvPr>
        </p:nvSpPr>
        <p:spPr/>
        <p:txBody>
          <a:bodyPr/>
          <a:lstStyle/>
          <a:p>
            <a:fld id="{3A8B062B-E4DE-4A66-8453-D28D590DC499}" type="slidenum">
              <a:rPr lang="zh-TW" altLang="en-US" smtClean="0"/>
              <a:t>3</a:t>
            </a:fld>
            <a:endParaRPr lang="zh-TW" altLang="en-US"/>
          </a:p>
        </p:txBody>
      </p:sp>
    </p:spTree>
    <p:extLst>
      <p:ext uri="{BB962C8B-B14F-4D97-AF65-F5344CB8AC3E}">
        <p14:creationId xmlns:p14="http://schemas.microsoft.com/office/powerpoint/2010/main" val="9290038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3" name="內容版面配置區 2"/>
          <p:cNvSpPr>
            <a:spLocks noGrp="1"/>
          </p:cNvSpPr>
          <p:nvPr>
            <p:ph idx="1"/>
          </p:nvPr>
        </p:nvSpPr>
        <p:spPr/>
        <p:txBody>
          <a:bodyPr/>
          <a:lstStyle/>
          <a:p>
            <a:endParaRPr lang="zh-TW" altLang="en-US"/>
          </a:p>
        </p:txBody>
      </p:sp>
      <p:sp>
        <p:nvSpPr>
          <p:cNvPr id="4" name="矩形 3"/>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TW" altLang="en-US"/>
          </a:p>
        </p:txBody>
      </p:sp>
      <p:sp>
        <p:nvSpPr>
          <p:cNvPr id="5" name="矩形 4"/>
          <p:cNvSpPr/>
          <p:nvPr/>
        </p:nvSpPr>
        <p:spPr>
          <a:xfrm>
            <a:off x="805547" y="2967335"/>
            <a:ext cx="7802136" cy="923330"/>
          </a:xfrm>
          <a:prstGeom prst="rect">
            <a:avLst/>
          </a:prstGeom>
        </p:spPr>
        <p:txBody>
          <a:bodyPr wrap="none">
            <a:spAutoFit/>
          </a:bodyPr>
          <a:lstStyle/>
          <a:p>
            <a:r>
              <a:rPr lang="zh-TW" altLang="en-US" sz="5400" dirty="0" smtClean="0">
                <a:solidFill>
                  <a:schemeClr val="bg1"/>
                </a:solidFill>
              </a:rPr>
              <a:t>具有學習能力的神經網路</a:t>
            </a:r>
            <a:endParaRPr lang="zh-TW" altLang="en-US" sz="5400" b="1" dirty="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62170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0283" y="357403"/>
            <a:ext cx="5529468" cy="928215"/>
          </a:xfrm>
        </p:spPr>
        <p:txBody>
          <a:bodyPr/>
          <a:lstStyle/>
          <a:p>
            <a:r>
              <a:rPr lang="zh-TW" altLang="en-US" dirty="0" smtClean="0"/>
              <a:t>模型化</a:t>
            </a:r>
            <a:r>
              <a:rPr lang="en-US" altLang="zh-TW" dirty="0" smtClean="0">
                <a:sym typeface="Wingdings" panose="05000000000000000000" pitchFamily="2" charset="2"/>
              </a:rPr>
              <a:t></a:t>
            </a:r>
            <a:r>
              <a:rPr lang="zh-TW" altLang="en-US" b="1" dirty="0" smtClean="0">
                <a:solidFill>
                  <a:srgbClr val="00B050"/>
                </a:solidFill>
                <a:effectLst>
                  <a:outerShdw blurRad="38100" dist="38100" dir="2700000" algn="tl">
                    <a:srgbClr val="000000">
                      <a:alpha val="43137"/>
                    </a:srgbClr>
                  </a:outerShdw>
                </a:effectLst>
                <a:sym typeface="Wingdings" panose="05000000000000000000" pitchFamily="2" charset="2"/>
              </a:rPr>
              <a:t>類</a:t>
            </a:r>
            <a:r>
              <a:rPr lang="zh-TW" altLang="en-US" dirty="0" smtClean="0">
                <a:sym typeface="Wingdings" panose="05000000000000000000" pitchFamily="2" charset="2"/>
              </a:rPr>
              <a:t>神經網路</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569372" y="2390906"/>
            <a:ext cx="6433622" cy="3711124"/>
          </a:xfrm>
          <a:prstGeom prst="rect">
            <a:avLst/>
          </a:prstGeom>
        </p:spPr>
      </p:pic>
      <p:sp>
        <p:nvSpPr>
          <p:cNvPr id="5" name="矩形 4"/>
          <p:cNvSpPr/>
          <p:nvPr/>
        </p:nvSpPr>
        <p:spPr>
          <a:xfrm>
            <a:off x="2510391" y="1807390"/>
            <a:ext cx="1474378"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Weight(</a:t>
            </a:r>
            <a:r>
              <a:rPr lang="zh-TW" altLang="en-US" b="1" dirty="0" smtClean="0">
                <a:solidFill>
                  <a:srgbClr val="FF0000"/>
                </a:solidFill>
                <a:effectLst>
                  <a:outerShdw blurRad="38100" dist="38100" dir="2700000" algn="tl">
                    <a:srgbClr val="000000">
                      <a:alpha val="43137"/>
                    </a:srgbClr>
                  </a:outerShdw>
                </a:effectLst>
              </a:rPr>
              <a:t>權重</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6" name="矩形 5"/>
          <p:cNvSpPr/>
          <p:nvPr/>
        </p:nvSpPr>
        <p:spPr>
          <a:xfrm>
            <a:off x="3472346" y="5081930"/>
            <a:ext cx="1412566"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Bias(</a:t>
            </a:r>
            <a:r>
              <a:rPr lang="zh-TW" altLang="en-US" b="1" dirty="0" smtClean="0">
                <a:solidFill>
                  <a:srgbClr val="FF0000"/>
                </a:solidFill>
                <a:effectLst>
                  <a:outerShdw blurRad="38100" dist="38100" dir="2700000" algn="tl">
                    <a:srgbClr val="000000">
                      <a:alpha val="43137"/>
                    </a:srgbClr>
                  </a:outerShdw>
                </a:effectLst>
              </a:rPr>
              <a:t>偏權</a:t>
            </a:r>
            <a:r>
              <a:rPr lang="zh-TW" altLang="en-US" b="1" dirty="0">
                <a:solidFill>
                  <a:srgbClr val="FF0000"/>
                </a:solidFill>
                <a:effectLst>
                  <a:outerShdw blurRad="38100" dist="38100" dir="2700000" algn="tl">
                    <a:srgbClr val="000000">
                      <a:alpha val="43137"/>
                    </a:srgbClr>
                  </a:outerShdw>
                </a:effectLst>
              </a:rPr>
              <a:t>值</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7" name="矩形 6"/>
          <p:cNvSpPr/>
          <p:nvPr/>
        </p:nvSpPr>
        <p:spPr>
          <a:xfrm>
            <a:off x="5482281" y="2506236"/>
            <a:ext cx="1997676" cy="646331"/>
          </a:xfrm>
          <a:prstGeom prst="rect">
            <a:avLst/>
          </a:prstGeom>
        </p:spPr>
        <p:txBody>
          <a:bodyPr wrap="square">
            <a:spAutoFit/>
          </a:bodyPr>
          <a:lstStyle/>
          <a:p>
            <a:r>
              <a:rPr lang="zh-TW" altLang="en-US" b="1" dirty="0">
                <a:solidFill>
                  <a:srgbClr val="FF0000"/>
                </a:solidFill>
                <a:effectLst>
                  <a:outerShdw blurRad="38100" dist="38100" dir="2700000" algn="tl">
                    <a:srgbClr val="000000">
                      <a:alpha val="43137"/>
                    </a:srgbClr>
                  </a:outerShdw>
                </a:effectLst>
              </a:rPr>
              <a:t>激活</a:t>
            </a:r>
            <a:r>
              <a:rPr lang="zh-TW" altLang="en-US" b="1" dirty="0" smtClean="0">
                <a:solidFill>
                  <a:srgbClr val="FF0000"/>
                </a:solidFill>
                <a:effectLst>
                  <a:outerShdw blurRad="38100" dist="38100" dir="2700000" algn="tl">
                    <a:srgbClr val="000000">
                      <a:alpha val="43137"/>
                    </a:srgbClr>
                  </a:outerShdw>
                </a:effectLst>
              </a:rPr>
              <a:t>函數</a:t>
            </a:r>
            <a:endParaRPr lang="en-US" altLang="zh-TW" b="1" dirty="0" smtClean="0">
              <a:solidFill>
                <a:srgbClr val="FF0000"/>
              </a:solidFill>
              <a:effectLst>
                <a:outerShdw blurRad="38100" dist="38100" dir="2700000" algn="tl">
                  <a:srgbClr val="000000">
                    <a:alpha val="43137"/>
                  </a:srgbClr>
                </a:outerShdw>
              </a:effectLst>
            </a:endParaRPr>
          </a:p>
          <a:p>
            <a:r>
              <a:rPr lang="en-US" altLang="zh-TW" b="1" dirty="0" smtClean="0">
                <a:solidFill>
                  <a:srgbClr val="FF0000"/>
                </a:solidFill>
                <a:effectLst>
                  <a:outerShdw blurRad="38100" dist="38100" dir="2700000" algn="tl">
                    <a:srgbClr val="000000">
                      <a:alpha val="43137"/>
                    </a:srgbClr>
                  </a:outerShdw>
                </a:effectLst>
              </a:rPr>
              <a:t>Activation function</a:t>
            </a:r>
            <a:endParaRPr lang="zh-TW" altLang="en-US" b="1" dirty="0">
              <a:solidFill>
                <a:srgbClr val="FF0000"/>
              </a:solidFill>
              <a:effectLst>
                <a:outerShdw blurRad="38100" dist="38100" dir="2700000" algn="tl">
                  <a:srgbClr val="000000">
                    <a:alpha val="43137"/>
                  </a:srgbClr>
                </a:outerShdw>
              </a:effectLst>
            </a:endParaRPr>
          </a:p>
        </p:txBody>
      </p:sp>
      <p:sp>
        <p:nvSpPr>
          <p:cNvPr id="8" name="矩形 7"/>
          <p:cNvSpPr/>
          <p:nvPr/>
        </p:nvSpPr>
        <p:spPr>
          <a:xfrm>
            <a:off x="4989090" y="1077782"/>
            <a:ext cx="3799886" cy="646331"/>
          </a:xfrm>
          <a:prstGeom prst="rect">
            <a:avLst/>
          </a:prstGeom>
        </p:spPr>
        <p:txBody>
          <a:bodyPr wrap="none">
            <a:spAutoFit/>
          </a:bodyPr>
          <a:lstStyle/>
          <a:p>
            <a:r>
              <a:rPr lang="zh-TW" altLang="en-US" sz="3600" b="1" dirty="0">
                <a:effectLst>
                  <a:outerShdw blurRad="38100" dist="38100" dir="2700000" algn="tl">
                    <a:srgbClr val="000000">
                      <a:alpha val="43137"/>
                    </a:srgbClr>
                  </a:outerShdw>
                </a:effectLst>
              </a:rPr>
              <a:t>感知機 </a:t>
            </a:r>
            <a:r>
              <a:rPr lang="en-US" altLang="zh-TW" sz="3600" b="1" dirty="0" smtClean="0">
                <a:effectLst>
                  <a:outerShdw blurRad="38100" dist="38100" dir="2700000" algn="tl">
                    <a:srgbClr val="000000">
                      <a:alpha val="43137"/>
                    </a:srgbClr>
                  </a:outerShdw>
                </a:effectLst>
              </a:rPr>
              <a:t>perceptron</a:t>
            </a:r>
            <a:endParaRPr lang="zh-TW" altLang="en-US" sz="3600" b="1" dirty="0">
              <a:effectLst>
                <a:outerShdw blurRad="38100" dist="38100" dir="2700000" algn="tl">
                  <a:srgbClr val="000000">
                    <a:alpha val="43137"/>
                  </a:srgbClr>
                </a:outerShdw>
              </a:effectLst>
            </a:endParaRPr>
          </a:p>
        </p:txBody>
      </p:sp>
      <p:sp>
        <p:nvSpPr>
          <p:cNvPr id="9" name="矩形 8"/>
          <p:cNvSpPr/>
          <p:nvPr/>
        </p:nvSpPr>
        <p:spPr>
          <a:xfrm>
            <a:off x="2477440" y="172737"/>
            <a:ext cx="3099951" cy="369332"/>
          </a:xfrm>
          <a:prstGeom prst="rect">
            <a:avLst/>
          </a:prstGeom>
        </p:spPr>
        <p:txBody>
          <a:bodyPr wrap="none">
            <a:spAutoFit/>
          </a:bodyPr>
          <a:lstStyle/>
          <a:p>
            <a:r>
              <a:rPr lang="en-US" altLang="zh-TW" b="1" dirty="0">
                <a:solidFill>
                  <a:srgbClr val="00B050"/>
                </a:solidFill>
                <a:effectLst>
                  <a:outerShdw blurRad="38100" dist="38100" dir="2700000" algn="tl">
                    <a:srgbClr val="000000">
                      <a:alpha val="43137"/>
                    </a:srgbClr>
                  </a:outerShdw>
                </a:effectLst>
              </a:rPr>
              <a:t>Artificial</a:t>
            </a:r>
            <a:r>
              <a:rPr lang="en-US" altLang="zh-TW" b="1" dirty="0">
                <a:solidFill>
                  <a:srgbClr val="FF0000"/>
                </a:solidFill>
                <a:effectLst>
                  <a:outerShdw blurRad="38100" dist="38100" dir="2700000" algn="tl">
                    <a:srgbClr val="000000">
                      <a:alpha val="43137"/>
                    </a:srgbClr>
                  </a:outerShdw>
                </a:effectLst>
              </a:rPr>
              <a:t> neural </a:t>
            </a:r>
            <a:r>
              <a:rPr lang="en-US" altLang="zh-TW" b="1" dirty="0" smtClean="0">
                <a:solidFill>
                  <a:srgbClr val="FF0000"/>
                </a:solidFill>
                <a:effectLst>
                  <a:outerShdw blurRad="38100" dist="38100" dir="2700000" algn="tl">
                    <a:srgbClr val="000000">
                      <a:alpha val="43137"/>
                    </a:srgbClr>
                  </a:outerShdw>
                </a:effectLst>
              </a:rPr>
              <a:t>network</a:t>
            </a:r>
            <a:r>
              <a:rPr lang="en-US" altLang="zh-TW" b="1" dirty="0" smtClean="0">
                <a:solidFill>
                  <a:srgbClr val="002060"/>
                </a:solidFill>
                <a:effectLst>
                  <a:outerShdw blurRad="38100" dist="38100" dir="2700000" algn="tl">
                    <a:srgbClr val="000000">
                      <a:alpha val="43137"/>
                    </a:srgbClr>
                  </a:outerShdw>
                </a:effectLst>
              </a:rPr>
              <a:t>(ANN)</a:t>
            </a:r>
            <a:endParaRPr lang="zh-TW" altLang="en-US" b="1" dirty="0">
              <a:solidFill>
                <a:srgbClr val="002060"/>
              </a:solidFill>
              <a:effectLst>
                <a:outerShdw blurRad="38100" dist="38100" dir="2700000" algn="tl">
                  <a:srgbClr val="000000">
                    <a:alpha val="43137"/>
                  </a:srgbClr>
                </a:outerShdw>
              </a:effectLst>
            </a:endParaRPr>
          </a:p>
        </p:txBody>
      </p:sp>
      <p:pic>
        <p:nvPicPr>
          <p:cNvPr id="3" name="圖片 2"/>
          <p:cNvPicPr>
            <a:picLocks noChangeAspect="1"/>
          </p:cNvPicPr>
          <p:nvPr/>
        </p:nvPicPr>
        <p:blipFill>
          <a:blip r:embed="rId3"/>
          <a:stretch>
            <a:fillRect/>
          </a:stretch>
        </p:blipFill>
        <p:spPr>
          <a:xfrm>
            <a:off x="5182681" y="4631996"/>
            <a:ext cx="3412703" cy="1638531"/>
          </a:xfrm>
          <a:prstGeom prst="rect">
            <a:avLst/>
          </a:prstGeom>
        </p:spPr>
      </p:pic>
    </p:spTree>
    <p:extLst>
      <p:ext uri="{BB962C8B-B14F-4D97-AF65-F5344CB8AC3E}">
        <p14:creationId xmlns:p14="http://schemas.microsoft.com/office/powerpoint/2010/main" val="20003558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0283" y="357403"/>
            <a:ext cx="5529468" cy="928215"/>
          </a:xfrm>
        </p:spPr>
        <p:txBody>
          <a:bodyPr/>
          <a:lstStyle/>
          <a:p>
            <a:r>
              <a:rPr lang="zh-TW" altLang="en-US" dirty="0"/>
              <a:t>學習能力</a:t>
            </a:r>
            <a:r>
              <a:rPr lang="zh-TW" altLang="en-US" b="1" dirty="0" smtClean="0">
                <a:solidFill>
                  <a:srgbClr val="00B050"/>
                </a:solidFill>
                <a:effectLst>
                  <a:outerShdw blurRad="38100" dist="38100" dir="2700000" algn="tl">
                    <a:srgbClr val="000000">
                      <a:alpha val="43137"/>
                    </a:srgbClr>
                  </a:outerShdw>
                </a:effectLst>
                <a:sym typeface="Wingdings" panose="05000000000000000000" pitchFamily="2" charset="2"/>
              </a:rPr>
              <a:t>類</a:t>
            </a:r>
            <a:r>
              <a:rPr lang="zh-TW" altLang="en-US" dirty="0" smtClean="0">
                <a:sym typeface="Wingdings" panose="05000000000000000000" pitchFamily="2" charset="2"/>
              </a:rPr>
              <a:t>神經網路</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033912" y="3074646"/>
            <a:ext cx="6433622" cy="3711124"/>
          </a:xfrm>
          <a:prstGeom prst="rect">
            <a:avLst/>
          </a:prstGeom>
        </p:spPr>
      </p:pic>
      <p:sp>
        <p:nvSpPr>
          <p:cNvPr id="5" name="矩形 4"/>
          <p:cNvSpPr/>
          <p:nvPr/>
        </p:nvSpPr>
        <p:spPr>
          <a:xfrm>
            <a:off x="2650434" y="3189976"/>
            <a:ext cx="1474378"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Weight(</a:t>
            </a:r>
            <a:r>
              <a:rPr lang="zh-TW" altLang="en-US" b="1" dirty="0" smtClean="0">
                <a:solidFill>
                  <a:srgbClr val="FF0000"/>
                </a:solidFill>
                <a:effectLst>
                  <a:outerShdw blurRad="38100" dist="38100" dir="2700000" algn="tl">
                    <a:srgbClr val="000000">
                      <a:alpha val="43137"/>
                    </a:srgbClr>
                  </a:outerShdw>
                </a:effectLst>
              </a:rPr>
              <a:t>權重</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6" name="矩形 5"/>
          <p:cNvSpPr/>
          <p:nvPr/>
        </p:nvSpPr>
        <p:spPr>
          <a:xfrm>
            <a:off x="2936886" y="5765670"/>
            <a:ext cx="1412566"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Bias(</a:t>
            </a:r>
            <a:r>
              <a:rPr lang="zh-TW" altLang="en-US" b="1" dirty="0" smtClean="0">
                <a:solidFill>
                  <a:srgbClr val="FF0000"/>
                </a:solidFill>
                <a:effectLst>
                  <a:outerShdw blurRad="38100" dist="38100" dir="2700000" algn="tl">
                    <a:srgbClr val="000000">
                      <a:alpha val="43137"/>
                    </a:srgbClr>
                  </a:outerShdw>
                </a:effectLst>
              </a:rPr>
              <a:t>偏權</a:t>
            </a:r>
            <a:r>
              <a:rPr lang="zh-TW" altLang="en-US" b="1" dirty="0">
                <a:solidFill>
                  <a:srgbClr val="FF0000"/>
                </a:solidFill>
                <a:effectLst>
                  <a:outerShdw blurRad="38100" dist="38100" dir="2700000" algn="tl">
                    <a:srgbClr val="000000">
                      <a:alpha val="43137"/>
                    </a:srgbClr>
                  </a:outerShdw>
                </a:effectLst>
              </a:rPr>
              <a:t>值</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7" name="矩形 6"/>
          <p:cNvSpPr/>
          <p:nvPr/>
        </p:nvSpPr>
        <p:spPr>
          <a:xfrm>
            <a:off x="4946821" y="3189976"/>
            <a:ext cx="1997676" cy="646331"/>
          </a:xfrm>
          <a:prstGeom prst="rect">
            <a:avLst/>
          </a:prstGeom>
        </p:spPr>
        <p:txBody>
          <a:bodyPr wrap="square">
            <a:spAutoFit/>
          </a:bodyPr>
          <a:lstStyle/>
          <a:p>
            <a:r>
              <a:rPr lang="zh-TW" altLang="en-US" b="1" dirty="0">
                <a:solidFill>
                  <a:srgbClr val="FF0000"/>
                </a:solidFill>
                <a:effectLst>
                  <a:outerShdw blurRad="38100" dist="38100" dir="2700000" algn="tl">
                    <a:srgbClr val="000000">
                      <a:alpha val="43137"/>
                    </a:srgbClr>
                  </a:outerShdw>
                </a:effectLst>
              </a:rPr>
              <a:t>激活</a:t>
            </a:r>
            <a:r>
              <a:rPr lang="zh-TW" altLang="en-US" b="1" dirty="0" smtClean="0">
                <a:solidFill>
                  <a:srgbClr val="FF0000"/>
                </a:solidFill>
                <a:effectLst>
                  <a:outerShdw blurRad="38100" dist="38100" dir="2700000" algn="tl">
                    <a:srgbClr val="000000">
                      <a:alpha val="43137"/>
                    </a:srgbClr>
                  </a:outerShdw>
                </a:effectLst>
              </a:rPr>
              <a:t>函數</a:t>
            </a:r>
            <a:endParaRPr lang="en-US" altLang="zh-TW" b="1" dirty="0" smtClean="0">
              <a:solidFill>
                <a:srgbClr val="FF0000"/>
              </a:solidFill>
              <a:effectLst>
                <a:outerShdw blurRad="38100" dist="38100" dir="2700000" algn="tl">
                  <a:srgbClr val="000000">
                    <a:alpha val="43137"/>
                  </a:srgbClr>
                </a:outerShdw>
              </a:effectLst>
            </a:endParaRPr>
          </a:p>
          <a:p>
            <a:r>
              <a:rPr lang="en-US" altLang="zh-TW" b="1" dirty="0" smtClean="0">
                <a:solidFill>
                  <a:srgbClr val="FF0000"/>
                </a:solidFill>
                <a:effectLst>
                  <a:outerShdw blurRad="38100" dist="38100" dir="2700000" algn="tl">
                    <a:srgbClr val="000000">
                      <a:alpha val="43137"/>
                    </a:srgbClr>
                  </a:outerShdw>
                </a:effectLst>
              </a:rPr>
              <a:t>Activation function</a:t>
            </a:r>
            <a:endParaRPr lang="zh-TW" altLang="en-US" b="1" dirty="0">
              <a:solidFill>
                <a:srgbClr val="FF0000"/>
              </a:solidFill>
              <a:effectLst>
                <a:outerShdw blurRad="38100" dist="38100" dir="2700000" algn="tl">
                  <a:srgbClr val="000000">
                    <a:alpha val="43137"/>
                  </a:srgbClr>
                </a:outerShdw>
              </a:effectLst>
            </a:endParaRPr>
          </a:p>
        </p:txBody>
      </p:sp>
      <p:sp>
        <p:nvSpPr>
          <p:cNvPr id="10" name="矩形 9"/>
          <p:cNvSpPr/>
          <p:nvPr/>
        </p:nvSpPr>
        <p:spPr>
          <a:xfrm>
            <a:off x="7570480" y="4312377"/>
            <a:ext cx="1338828"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模型結果值</a:t>
            </a:r>
            <a:endParaRPr lang="zh-TW" altLang="en-US" b="1" dirty="0">
              <a:solidFill>
                <a:srgbClr val="002060"/>
              </a:solidFill>
              <a:effectLst>
                <a:outerShdw blurRad="38100" dist="38100" dir="2700000" algn="tl">
                  <a:srgbClr val="000000">
                    <a:alpha val="43137"/>
                  </a:srgbClr>
                </a:outerShdw>
              </a:effectLst>
            </a:endParaRPr>
          </a:p>
        </p:txBody>
      </p:sp>
      <p:sp>
        <p:nvSpPr>
          <p:cNvPr id="3" name="矩形 2"/>
          <p:cNvSpPr/>
          <p:nvPr/>
        </p:nvSpPr>
        <p:spPr>
          <a:xfrm>
            <a:off x="1573496" y="1960239"/>
            <a:ext cx="3920560" cy="646331"/>
          </a:xfrm>
          <a:prstGeom prst="rect">
            <a:avLst/>
          </a:prstGeom>
        </p:spPr>
        <p:txBody>
          <a:bodyPr wrap="none">
            <a:spAutoFit/>
          </a:bodyPr>
          <a:lstStyle/>
          <a:p>
            <a:r>
              <a:rPr lang="zh-TW" altLang="en-US" b="1" dirty="0" smtClean="0">
                <a:solidFill>
                  <a:srgbClr val="FF0000"/>
                </a:solidFill>
                <a:effectLst>
                  <a:outerShdw blurRad="38100" dist="38100" dir="2700000" algn="tl">
                    <a:srgbClr val="000000">
                      <a:alpha val="43137"/>
                    </a:srgbClr>
                  </a:outerShdw>
                </a:effectLst>
              </a:rPr>
              <a:t>步驟一</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將</a:t>
            </a:r>
            <a:r>
              <a:rPr lang="en-US" altLang="zh-TW" b="1" dirty="0" smtClean="0">
                <a:solidFill>
                  <a:srgbClr val="FF0000"/>
                </a:solidFill>
                <a:effectLst>
                  <a:outerShdw blurRad="38100" dist="38100" dir="2700000" algn="tl">
                    <a:srgbClr val="000000">
                      <a:alpha val="43137"/>
                    </a:srgbClr>
                  </a:outerShdw>
                </a:effectLst>
              </a:rPr>
              <a:t>Weight(</a:t>
            </a:r>
            <a:r>
              <a:rPr lang="zh-TW" altLang="en-US" b="1" dirty="0" smtClean="0">
                <a:solidFill>
                  <a:srgbClr val="FF0000"/>
                </a:solidFill>
                <a:effectLst>
                  <a:outerShdw blurRad="38100" dist="38100" dir="2700000" algn="tl">
                    <a:srgbClr val="000000">
                      <a:alpha val="43137"/>
                    </a:srgbClr>
                  </a:outerShdw>
                </a:effectLst>
              </a:rPr>
              <a:t>權重</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與</a:t>
            </a:r>
            <a:r>
              <a:rPr lang="en-US" altLang="zh-TW" b="1" dirty="0" smtClean="0">
                <a:solidFill>
                  <a:srgbClr val="FF0000"/>
                </a:solidFill>
                <a:effectLst>
                  <a:outerShdw blurRad="38100" dist="38100" dir="2700000" algn="tl">
                    <a:srgbClr val="000000">
                      <a:alpha val="43137"/>
                    </a:srgbClr>
                  </a:outerShdw>
                </a:effectLst>
              </a:rPr>
              <a:t>Bias(</a:t>
            </a:r>
            <a:r>
              <a:rPr lang="zh-TW" altLang="en-US" b="1" dirty="0" smtClean="0">
                <a:solidFill>
                  <a:srgbClr val="FF0000"/>
                </a:solidFill>
                <a:effectLst>
                  <a:outerShdw blurRad="38100" dist="38100" dir="2700000" algn="tl">
                    <a:srgbClr val="000000">
                      <a:alpha val="43137"/>
                    </a:srgbClr>
                  </a:outerShdw>
                </a:effectLst>
              </a:rPr>
              <a:t>偏權值</a:t>
            </a:r>
            <a:r>
              <a:rPr lang="en-US" altLang="zh-TW" b="1" dirty="0" smtClean="0">
                <a:solidFill>
                  <a:srgbClr val="FF0000"/>
                </a:solidFill>
                <a:effectLst>
                  <a:outerShdw blurRad="38100" dist="38100" dir="2700000" algn="tl">
                    <a:srgbClr val="000000">
                      <a:alpha val="43137"/>
                    </a:srgbClr>
                  </a:outerShdw>
                </a:effectLst>
              </a:rPr>
              <a:t>)</a:t>
            </a:r>
          </a:p>
          <a:p>
            <a:r>
              <a:rPr lang="zh-TW" altLang="en-US" b="1" dirty="0">
                <a:solidFill>
                  <a:srgbClr val="FF0000"/>
                </a:solidFill>
                <a:effectLst>
                  <a:outerShdw blurRad="38100" dist="38100" dir="2700000" algn="tl">
                    <a:srgbClr val="000000">
                      <a:alpha val="43137"/>
                    </a:srgbClr>
                  </a:outerShdw>
                </a:effectLst>
              </a:rPr>
              <a:t> </a:t>
            </a:r>
            <a:r>
              <a:rPr lang="zh-TW" altLang="en-US" b="1" dirty="0" smtClean="0">
                <a:solidFill>
                  <a:srgbClr val="FF0000"/>
                </a:solidFill>
                <a:effectLst>
                  <a:outerShdw blurRad="38100" dist="38100" dir="2700000" algn="tl">
                    <a:srgbClr val="000000">
                      <a:alpha val="43137"/>
                    </a:srgbClr>
                  </a:outerShdw>
                </a:effectLst>
              </a:rPr>
              <a:t>             隨機設定</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例如全為</a:t>
            </a:r>
            <a:r>
              <a:rPr lang="en-US" altLang="zh-TW" b="1" dirty="0" smtClean="0">
                <a:solidFill>
                  <a:srgbClr val="FF0000"/>
                </a:solidFill>
                <a:effectLst>
                  <a:outerShdw blurRad="38100" dist="38100" dir="2700000" algn="tl">
                    <a:srgbClr val="000000">
                      <a:alpha val="43137"/>
                    </a:srgbClr>
                  </a:outerShdw>
                </a:effectLst>
              </a:rPr>
              <a:t>0)</a:t>
            </a:r>
            <a:endParaRPr lang="zh-TW" altLang="en-US" b="1" dirty="0" smtClean="0">
              <a:solidFill>
                <a:srgbClr val="FF00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4879529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0283" y="357403"/>
            <a:ext cx="5529468" cy="928215"/>
          </a:xfrm>
        </p:spPr>
        <p:txBody>
          <a:bodyPr/>
          <a:lstStyle/>
          <a:p>
            <a:r>
              <a:rPr lang="zh-TW" altLang="en-US" dirty="0"/>
              <a:t>學習能力</a:t>
            </a:r>
            <a:r>
              <a:rPr lang="zh-TW" altLang="en-US" b="1" dirty="0" smtClean="0">
                <a:solidFill>
                  <a:srgbClr val="00B050"/>
                </a:solidFill>
                <a:effectLst>
                  <a:outerShdw blurRad="38100" dist="38100" dir="2700000" algn="tl">
                    <a:srgbClr val="000000">
                      <a:alpha val="43137"/>
                    </a:srgbClr>
                  </a:outerShdw>
                </a:effectLst>
                <a:sym typeface="Wingdings" panose="05000000000000000000" pitchFamily="2" charset="2"/>
              </a:rPr>
              <a:t>類</a:t>
            </a:r>
            <a:r>
              <a:rPr lang="zh-TW" altLang="en-US" dirty="0" smtClean="0">
                <a:sym typeface="Wingdings" panose="05000000000000000000" pitchFamily="2" charset="2"/>
              </a:rPr>
              <a:t>神經網路</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91361" y="2687467"/>
            <a:ext cx="6433622" cy="3711124"/>
          </a:xfrm>
          <a:prstGeom prst="rect">
            <a:avLst/>
          </a:prstGeom>
        </p:spPr>
      </p:pic>
      <p:sp>
        <p:nvSpPr>
          <p:cNvPr id="5" name="矩形 4"/>
          <p:cNvSpPr/>
          <p:nvPr/>
        </p:nvSpPr>
        <p:spPr>
          <a:xfrm>
            <a:off x="2007883" y="2802797"/>
            <a:ext cx="1474378"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Weight(</a:t>
            </a:r>
            <a:r>
              <a:rPr lang="zh-TW" altLang="en-US" b="1" dirty="0" smtClean="0">
                <a:solidFill>
                  <a:srgbClr val="FF0000"/>
                </a:solidFill>
                <a:effectLst>
                  <a:outerShdw blurRad="38100" dist="38100" dir="2700000" algn="tl">
                    <a:srgbClr val="000000">
                      <a:alpha val="43137"/>
                    </a:srgbClr>
                  </a:outerShdw>
                </a:effectLst>
              </a:rPr>
              <a:t>權重</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6" name="矩形 5"/>
          <p:cNvSpPr/>
          <p:nvPr/>
        </p:nvSpPr>
        <p:spPr>
          <a:xfrm>
            <a:off x="2294335" y="5378491"/>
            <a:ext cx="1412566"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Bias(</a:t>
            </a:r>
            <a:r>
              <a:rPr lang="zh-TW" altLang="en-US" b="1" dirty="0" smtClean="0">
                <a:solidFill>
                  <a:srgbClr val="FF0000"/>
                </a:solidFill>
                <a:effectLst>
                  <a:outerShdw blurRad="38100" dist="38100" dir="2700000" algn="tl">
                    <a:srgbClr val="000000">
                      <a:alpha val="43137"/>
                    </a:srgbClr>
                  </a:outerShdw>
                </a:effectLst>
              </a:rPr>
              <a:t>偏權</a:t>
            </a:r>
            <a:r>
              <a:rPr lang="zh-TW" altLang="en-US" b="1" dirty="0">
                <a:solidFill>
                  <a:srgbClr val="FF0000"/>
                </a:solidFill>
                <a:effectLst>
                  <a:outerShdw blurRad="38100" dist="38100" dir="2700000" algn="tl">
                    <a:srgbClr val="000000">
                      <a:alpha val="43137"/>
                    </a:srgbClr>
                  </a:outerShdw>
                </a:effectLst>
              </a:rPr>
              <a:t>值</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7" name="矩形 6"/>
          <p:cNvSpPr/>
          <p:nvPr/>
        </p:nvSpPr>
        <p:spPr>
          <a:xfrm>
            <a:off x="4304270" y="2802797"/>
            <a:ext cx="1997676" cy="646331"/>
          </a:xfrm>
          <a:prstGeom prst="rect">
            <a:avLst/>
          </a:prstGeom>
        </p:spPr>
        <p:txBody>
          <a:bodyPr wrap="square">
            <a:spAutoFit/>
          </a:bodyPr>
          <a:lstStyle/>
          <a:p>
            <a:r>
              <a:rPr lang="zh-TW" altLang="en-US" b="1" dirty="0">
                <a:solidFill>
                  <a:srgbClr val="FF0000"/>
                </a:solidFill>
                <a:effectLst>
                  <a:outerShdw blurRad="38100" dist="38100" dir="2700000" algn="tl">
                    <a:srgbClr val="000000">
                      <a:alpha val="43137"/>
                    </a:srgbClr>
                  </a:outerShdw>
                </a:effectLst>
              </a:rPr>
              <a:t>激活</a:t>
            </a:r>
            <a:r>
              <a:rPr lang="zh-TW" altLang="en-US" b="1" dirty="0" smtClean="0">
                <a:solidFill>
                  <a:srgbClr val="FF0000"/>
                </a:solidFill>
                <a:effectLst>
                  <a:outerShdw blurRad="38100" dist="38100" dir="2700000" algn="tl">
                    <a:srgbClr val="000000">
                      <a:alpha val="43137"/>
                    </a:srgbClr>
                  </a:outerShdw>
                </a:effectLst>
              </a:rPr>
              <a:t>函數</a:t>
            </a:r>
            <a:endParaRPr lang="en-US" altLang="zh-TW" b="1" dirty="0" smtClean="0">
              <a:solidFill>
                <a:srgbClr val="FF0000"/>
              </a:solidFill>
              <a:effectLst>
                <a:outerShdw blurRad="38100" dist="38100" dir="2700000" algn="tl">
                  <a:srgbClr val="000000">
                    <a:alpha val="43137"/>
                  </a:srgbClr>
                </a:outerShdw>
              </a:effectLst>
            </a:endParaRPr>
          </a:p>
          <a:p>
            <a:r>
              <a:rPr lang="en-US" altLang="zh-TW" b="1" dirty="0" smtClean="0">
                <a:solidFill>
                  <a:srgbClr val="FF0000"/>
                </a:solidFill>
                <a:effectLst>
                  <a:outerShdw blurRad="38100" dist="38100" dir="2700000" algn="tl">
                    <a:srgbClr val="000000">
                      <a:alpha val="43137"/>
                    </a:srgbClr>
                  </a:outerShdw>
                </a:effectLst>
              </a:rPr>
              <a:t>Activation function</a:t>
            </a:r>
            <a:endParaRPr lang="zh-TW" altLang="en-US" b="1" dirty="0">
              <a:solidFill>
                <a:srgbClr val="FF0000"/>
              </a:solidFill>
              <a:effectLst>
                <a:outerShdw blurRad="38100" dist="38100" dir="2700000" algn="tl">
                  <a:srgbClr val="000000">
                    <a:alpha val="43137"/>
                  </a:srgbClr>
                </a:outerShdw>
              </a:effectLst>
            </a:endParaRPr>
          </a:p>
        </p:txBody>
      </p:sp>
      <p:sp>
        <p:nvSpPr>
          <p:cNvPr id="10" name="矩形 9"/>
          <p:cNvSpPr/>
          <p:nvPr/>
        </p:nvSpPr>
        <p:spPr>
          <a:xfrm>
            <a:off x="6927929" y="3925198"/>
            <a:ext cx="1338828"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模型結果值</a:t>
            </a:r>
            <a:endParaRPr lang="zh-TW" altLang="en-US" b="1" dirty="0">
              <a:solidFill>
                <a:srgbClr val="002060"/>
              </a:solidFill>
              <a:effectLst>
                <a:outerShdw blurRad="38100" dist="38100" dir="2700000" algn="tl">
                  <a:srgbClr val="000000">
                    <a:alpha val="43137"/>
                  </a:srgbClr>
                </a:outerShdw>
              </a:effectLst>
            </a:endParaRPr>
          </a:p>
        </p:txBody>
      </p:sp>
      <p:sp>
        <p:nvSpPr>
          <p:cNvPr id="8" name="矩形 7"/>
          <p:cNvSpPr/>
          <p:nvPr/>
        </p:nvSpPr>
        <p:spPr>
          <a:xfrm>
            <a:off x="6927929" y="3172129"/>
            <a:ext cx="1633781" cy="646331"/>
          </a:xfrm>
          <a:prstGeom prst="rect">
            <a:avLst/>
          </a:prstGeom>
        </p:spPr>
        <p:txBody>
          <a:bodyPr wrap="none">
            <a:spAutoFit/>
          </a:bodyPr>
          <a:lstStyle/>
          <a:p>
            <a:r>
              <a:rPr lang="zh-TW" altLang="en-US" b="1" dirty="0" smtClean="0">
                <a:solidFill>
                  <a:srgbClr val="FF0000"/>
                </a:solidFill>
                <a:effectLst>
                  <a:outerShdw blurRad="38100" dist="38100" dir="2700000" algn="tl">
                    <a:srgbClr val="000000">
                      <a:alpha val="43137"/>
                    </a:srgbClr>
                  </a:outerShdw>
                </a:effectLst>
              </a:rPr>
              <a:t>步驟二</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計算出</a:t>
            </a:r>
            <a:endParaRPr lang="en-US" altLang="zh-TW" b="1" dirty="0" smtClean="0">
              <a:solidFill>
                <a:srgbClr val="FF0000"/>
              </a:solidFill>
              <a:effectLst>
                <a:outerShdw blurRad="38100" dist="38100" dir="2700000" algn="tl">
                  <a:srgbClr val="000000">
                    <a:alpha val="43137"/>
                  </a:srgbClr>
                </a:outerShdw>
              </a:effectLst>
            </a:endParaRPr>
          </a:p>
          <a:p>
            <a:r>
              <a:rPr lang="zh-TW" altLang="en-US" b="1" dirty="0" smtClean="0">
                <a:solidFill>
                  <a:srgbClr val="002060"/>
                </a:solidFill>
                <a:effectLst>
                  <a:outerShdw blurRad="38100" dist="38100" dir="2700000" algn="tl">
                    <a:srgbClr val="000000">
                      <a:alpha val="43137"/>
                    </a:srgbClr>
                  </a:outerShdw>
                </a:effectLst>
              </a:rPr>
              <a:t>模型結果值</a:t>
            </a:r>
          </a:p>
        </p:txBody>
      </p:sp>
    </p:spTree>
    <p:extLst>
      <p:ext uri="{BB962C8B-B14F-4D97-AF65-F5344CB8AC3E}">
        <p14:creationId xmlns:p14="http://schemas.microsoft.com/office/powerpoint/2010/main" val="26314758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0283" y="357403"/>
            <a:ext cx="5529468" cy="928215"/>
          </a:xfrm>
        </p:spPr>
        <p:txBody>
          <a:bodyPr/>
          <a:lstStyle/>
          <a:p>
            <a:r>
              <a:rPr lang="zh-TW" altLang="en-US" dirty="0"/>
              <a:t>學習能力</a:t>
            </a:r>
            <a:r>
              <a:rPr lang="zh-TW" altLang="en-US" b="1" dirty="0" smtClean="0">
                <a:solidFill>
                  <a:srgbClr val="00B050"/>
                </a:solidFill>
                <a:effectLst>
                  <a:outerShdw blurRad="38100" dist="38100" dir="2700000" algn="tl">
                    <a:srgbClr val="000000">
                      <a:alpha val="43137"/>
                    </a:srgbClr>
                  </a:outerShdw>
                </a:effectLst>
                <a:sym typeface="Wingdings" panose="05000000000000000000" pitchFamily="2" charset="2"/>
              </a:rPr>
              <a:t>類</a:t>
            </a:r>
            <a:r>
              <a:rPr lang="zh-TW" altLang="en-US" dirty="0" smtClean="0">
                <a:sym typeface="Wingdings" panose="05000000000000000000" pitchFamily="2" charset="2"/>
              </a:rPr>
              <a:t>神經網路</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917567" y="3101292"/>
            <a:ext cx="6433622" cy="3711124"/>
          </a:xfrm>
          <a:prstGeom prst="rect">
            <a:avLst/>
          </a:prstGeom>
        </p:spPr>
      </p:pic>
      <p:sp>
        <p:nvSpPr>
          <p:cNvPr id="5" name="矩形 4"/>
          <p:cNvSpPr/>
          <p:nvPr/>
        </p:nvSpPr>
        <p:spPr>
          <a:xfrm>
            <a:off x="2650434" y="3189976"/>
            <a:ext cx="1474378"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Weight(</a:t>
            </a:r>
            <a:r>
              <a:rPr lang="zh-TW" altLang="en-US" b="1" dirty="0" smtClean="0">
                <a:solidFill>
                  <a:srgbClr val="FF0000"/>
                </a:solidFill>
                <a:effectLst>
                  <a:outerShdw blurRad="38100" dist="38100" dir="2700000" algn="tl">
                    <a:srgbClr val="000000">
                      <a:alpha val="43137"/>
                    </a:srgbClr>
                  </a:outerShdw>
                </a:effectLst>
              </a:rPr>
              <a:t>權重</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6" name="矩形 5"/>
          <p:cNvSpPr/>
          <p:nvPr/>
        </p:nvSpPr>
        <p:spPr>
          <a:xfrm>
            <a:off x="2936886" y="5765670"/>
            <a:ext cx="1412566"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Bias(</a:t>
            </a:r>
            <a:r>
              <a:rPr lang="zh-TW" altLang="en-US" b="1" dirty="0" smtClean="0">
                <a:solidFill>
                  <a:srgbClr val="FF0000"/>
                </a:solidFill>
                <a:effectLst>
                  <a:outerShdw blurRad="38100" dist="38100" dir="2700000" algn="tl">
                    <a:srgbClr val="000000">
                      <a:alpha val="43137"/>
                    </a:srgbClr>
                  </a:outerShdw>
                </a:effectLst>
              </a:rPr>
              <a:t>偏權</a:t>
            </a:r>
            <a:r>
              <a:rPr lang="zh-TW" altLang="en-US" b="1" dirty="0">
                <a:solidFill>
                  <a:srgbClr val="FF0000"/>
                </a:solidFill>
                <a:effectLst>
                  <a:outerShdw blurRad="38100" dist="38100" dir="2700000" algn="tl">
                    <a:srgbClr val="000000">
                      <a:alpha val="43137"/>
                    </a:srgbClr>
                  </a:outerShdw>
                </a:effectLst>
              </a:rPr>
              <a:t>值</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7" name="矩形 6"/>
          <p:cNvSpPr/>
          <p:nvPr/>
        </p:nvSpPr>
        <p:spPr>
          <a:xfrm>
            <a:off x="4946821" y="3189976"/>
            <a:ext cx="1997676" cy="646331"/>
          </a:xfrm>
          <a:prstGeom prst="rect">
            <a:avLst/>
          </a:prstGeom>
        </p:spPr>
        <p:txBody>
          <a:bodyPr wrap="square">
            <a:spAutoFit/>
          </a:bodyPr>
          <a:lstStyle/>
          <a:p>
            <a:r>
              <a:rPr lang="zh-TW" altLang="en-US" b="1" dirty="0">
                <a:solidFill>
                  <a:srgbClr val="FF0000"/>
                </a:solidFill>
                <a:effectLst>
                  <a:outerShdw blurRad="38100" dist="38100" dir="2700000" algn="tl">
                    <a:srgbClr val="000000">
                      <a:alpha val="43137"/>
                    </a:srgbClr>
                  </a:outerShdw>
                </a:effectLst>
              </a:rPr>
              <a:t>激活</a:t>
            </a:r>
            <a:r>
              <a:rPr lang="zh-TW" altLang="en-US" b="1" dirty="0" smtClean="0">
                <a:solidFill>
                  <a:srgbClr val="FF0000"/>
                </a:solidFill>
                <a:effectLst>
                  <a:outerShdw blurRad="38100" dist="38100" dir="2700000" algn="tl">
                    <a:srgbClr val="000000">
                      <a:alpha val="43137"/>
                    </a:srgbClr>
                  </a:outerShdw>
                </a:effectLst>
              </a:rPr>
              <a:t>函數</a:t>
            </a:r>
            <a:endParaRPr lang="en-US" altLang="zh-TW" b="1" dirty="0" smtClean="0">
              <a:solidFill>
                <a:srgbClr val="FF0000"/>
              </a:solidFill>
              <a:effectLst>
                <a:outerShdw blurRad="38100" dist="38100" dir="2700000" algn="tl">
                  <a:srgbClr val="000000">
                    <a:alpha val="43137"/>
                  </a:srgbClr>
                </a:outerShdw>
              </a:effectLst>
            </a:endParaRPr>
          </a:p>
          <a:p>
            <a:r>
              <a:rPr lang="en-US" altLang="zh-TW" b="1" dirty="0" smtClean="0">
                <a:solidFill>
                  <a:srgbClr val="FF0000"/>
                </a:solidFill>
                <a:effectLst>
                  <a:outerShdw blurRad="38100" dist="38100" dir="2700000" algn="tl">
                    <a:srgbClr val="000000">
                      <a:alpha val="43137"/>
                    </a:srgbClr>
                  </a:outerShdw>
                </a:effectLst>
              </a:rPr>
              <a:t>Activation function</a:t>
            </a:r>
            <a:endParaRPr lang="zh-TW" altLang="en-US" b="1" dirty="0">
              <a:solidFill>
                <a:srgbClr val="FF0000"/>
              </a:solidFill>
              <a:effectLst>
                <a:outerShdw blurRad="38100" dist="38100" dir="2700000" algn="tl">
                  <a:srgbClr val="000000">
                    <a:alpha val="43137"/>
                  </a:srgbClr>
                </a:outerShdw>
              </a:effectLst>
            </a:endParaRPr>
          </a:p>
        </p:txBody>
      </p:sp>
      <p:sp>
        <p:nvSpPr>
          <p:cNvPr id="10" name="矩形 9"/>
          <p:cNvSpPr/>
          <p:nvPr/>
        </p:nvSpPr>
        <p:spPr>
          <a:xfrm>
            <a:off x="7570480" y="4312377"/>
            <a:ext cx="1338828"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模型結果值</a:t>
            </a:r>
            <a:endParaRPr lang="zh-TW" altLang="en-US" b="1" dirty="0">
              <a:solidFill>
                <a:srgbClr val="002060"/>
              </a:solidFill>
              <a:effectLst>
                <a:outerShdw blurRad="38100" dist="38100" dir="2700000" algn="tl">
                  <a:srgbClr val="000000">
                    <a:alpha val="43137"/>
                  </a:srgbClr>
                </a:outerShdw>
              </a:effectLst>
            </a:endParaRPr>
          </a:p>
        </p:txBody>
      </p:sp>
      <p:sp>
        <p:nvSpPr>
          <p:cNvPr id="11" name="矩形 10"/>
          <p:cNvSpPr/>
          <p:nvPr/>
        </p:nvSpPr>
        <p:spPr>
          <a:xfrm>
            <a:off x="7570480" y="2339415"/>
            <a:ext cx="877163"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真實值</a:t>
            </a:r>
            <a:endParaRPr lang="zh-TW" altLang="en-US" b="1" dirty="0">
              <a:solidFill>
                <a:srgbClr val="002060"/>
              </a:solidFill>
              <a:effectLst>
                <a:outerShdw blurRad="38100" dist="38100" dir="2700000" algn="tl">
                  <a:srgbClr val="000000">
                    <a:alpha val="43137"/>
                  </a:srgbClr>
                </a:outerShdw>
              </a:effectLst>
            </a:endParaRPr>
          </a:p>
        </p:txBody>
      </p:sp>
      <p:cxnSp>
        <p:nvCxnSpPr>
          <p:cNvPr id="13" name="直線單箭頭接點 12"/>
          <p:cNvCxnSpPr>
            <a:stCxn id="11" idx="2"/>
          </p:cNvCxnSpPr>
          <p:nvPr/>
        </p:nvCxnSpPr>
        <p:spPr>
          <a:xfrm>
            <a:off x="8009062" y="2708747"/>
            <a:ext cx="0" cy="1603630"/>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8114667" y="3074646"/>
            <a:ext cx="665952" cy="646331"/>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誤差</a:t>
            </a:r>
            <a:endParaRPr lang="en-US" altLang="zh-TW" b="1" dirty="0" smtClean="0">
              <a:solidFill>
                <a:srgbClr val="002060"/>
              </a:solidFill>
              <a:effectLst>
                <a:outerShdw blurRad="38100" dist="38100" dir="2700000" algn="tl">
                  <a:srgbClr val="000000">
                    <a:alpha val="43137"/>
                  </a:srgbClr>
                </a:outerShdw>
              </a:effectLst>
            </a:endParaRPr>
          </a:p>
          <a:p>
            <a:r>
              <a:rPr lang="en-US" altLang="zh-TW" b="1" dirty="0" smtClean="0">
                <a:solidFill>
                  <a:srgbClr val="002060"/>
                </a:solidFill>
                <a:effectLst>
                  <a:outerShdw blurRad="38100" dist="38100" dir="2700000" algn="tl">
                    <a:srgbClr val="000000">
                      <a:alpha val="43137"/>
                    </a:srgbClr>
                  </a:outerShdw>
                </a:effectLst>
              </a:rPr>
              <a:t>error</a:t>
            </a:r>
            <a:endParaRPr lang="zh-TW" altLang="en-US" b="1" dirty="0">
              <a:solidFill>
                <a:srgbClr val="002060"/>
              </a:solidFill>
              <a:effectLst>
                <a:outerShdw blurRad="38100" dist="38100" dir="2700000" algn="tl">
                  <a:srgbClr val="000000">
                    <a:alpha val="43137"/>
                  </a:srgbClr>
                </a:outerShdw>
              </a:effectLst>
            </a:endParaRPr>
          </a:p>
        </p:txBody>
      </p:sp>
      <p:sp>
        <p:nvSpPr>
          <p:cNvPr id="17" name="矩形 16"/>
          <p:cNvSpPr/>
          <p:nvPr/>
        </p:nvSpPr>
        <p:spPr>
          <a:xfrm>
            <a:off x="5062040" y="1870289"/>
            <a:ext cx="2095445" cy="646331"/>
          </a:xfrm>
          <a:prstGeom prst="rect">
            <a:avLst/>
          </a:prstGeom>
        </p:spPr>
        <p:txBody>
          <a:bodyPr wrap="none">
            <a:spAutoFit/>
          </a:bodyPr>
          <a:lstStyle/>
          <a:p>
            <a:r>
              <a:rPr lang="zh-TW" altLang="en-US" b="1" dirty="0" smtClean="0">
                <a:solidFill>
                  <a:srgbClr val="FF0000"/>
                </a:solidFill>
                <a:effectLst>
                  <a:outerShdw blurRad="38100" dist="38100" dir="2700000" algn="tl">
                    <a:srgbClr val="000000">
                      <a:alpha val="43137"/>
                    </a:srgbClr>
                  </a:outerShdw>
                </a:effectLst>
              </a:rPr>
              <a:t>步驟三</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計算出</a:t>
            </a:r>
            <a:r>
              <a:rPr lang="zh-TW" altLang="en-US" b="1" dirty="0" smtClean="0">
                <a:solidFill>
                  <a:srgbClr val="002060"/>
                </a:solidFill>
                <a:effectLst>
                  <a:outerShdw blurRad="38100" dist="38100" dir="2700000" algn="tl">
                    <a:srgbClr val="000000">
                      <a:alpha val="43137"/>
                    </a:srgbClr>
                  </a:outerShdw>
                </a:effectLst>
              </a:rPr>
              <a:t>誤差</a:t>
            </a:r>
            <a:endParaRPr lang="en-US" altLang="zh-TW" b="1" dirty="0" smtClean="0">
              <a:solidFill>
                <a:srgbClr val="002060"/>
              </a:solidFill>
              <a:effectLst>
                <a:outerShdw blurRad="38100" dist="38100" dir="2700000" algn="tl">
                  <a:srgbClr val="000000">
                    <a:alpha val="43137"/>
                  </a:srgbClr>
                </a:outerShdw>
              </a:effectLst>
            </a:endParaRPr>
          </a:p>
          <a:p>
            <a:r>
              <a:rPr lang="en-US" altLang="zh-TW" b="1" dirty="0" smtClean="0">
                <a:solidFill>
                  <a:srgbClr val="002060"/>
                </a:solidFill>
                <a:effectLst>
                  <a:outerShdw blurRad="38100" dist="38100" dir="2700000" algn="tl">
                    <a:srgbClr val="000000">
                      <a:alpha val="43137"/>
                    </a:srgbClr>
                  </a:outerShdw>
                </a:effectLst>
              </a:rPr>
              <a:t>error</a:t>
            </a:r>
            <a:endParaRPr lang="zh-TW" altLang="en-US" b="1" dirty="0" smtClean="0">
              <a:solidFill>
                <a:srgbClr val="00206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3915953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0283" y="357403"/>
            <a:ext cx="5529468" cy="928215"/>
          </a:xfrm>
        </p:spPr>
        <p:txBody>
          <a:bodyPr/>
          <a:lstStyle/>
          <a:p>
            <a:r>
              <a:rPr lang="zh-TW" altLang="en-US" dirty="0"/>
              <a:t>學習能力</a:t>
            </a:r>
            <a:r>
              <a:rPr lang="zh-TW" altLang="en-US" b="1" dirty="0" smtClean="0">
                <a:solidFill>
                  <a:srgbClr val="00B050"/>
                </a:solidFill>
                <a:effectLst>
                  <a:outerShdw blurRad="38100" dist="38100" dir="2700000" algn="tl">
                    <a:srgbClr val="000000">
                      <a:alpha val="43137"/>
                    </a:srgbClr>
                  </a:outerShdw>
                </a:effectLst>
                <a:sym typeface="Wingdings" panose="05000000000000000000" pitchFamily="2" charset="2"/>
              </a:rPr>
              <a:t>類</a:t>
            </a:r>
            <a:r>
              <a:rPr lang="zh-TW" altLang="en-US" dirty="0" smtClean="0">
                <a:sym typeface="Wingdings" panose="05000000000000000000" pitchFamily="2" charset="2"/>
              </a:rPr>
              <a:t>神經網路</a:t>
            </a:r>
            <a:endParaRPr lang="zh-TW" altLang="en-US" dirty="0"/>
          </a:p>
        </p:txBody>
      </p:sp>
      <p:sp>
        <p:nvSpPr>
          <p:cNvPr id="10" name="矩形 9"/>
          <p:cNvSpPr/>
          <p:nvPr/>
        </p:nvSpPr>
        <p:spPr>
          <a:xfrm>
            <a:off x="6066893" y="4995751"/>
            <a:ext cx="1338828"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模型結果值</a:t>
            </a:r>
            <a:endParaRPr lang="zh-TW" altLang="en-US" b="1" dirty="0">
              <a:solidFill>
                <a:srgbClr val="002060"/>
              </a:solidFill>
              <a:effectLst>
                <a:outerShdw blurRad="38100" dist="38100" dir="2700000" algn="tl">
                  <a:srgbClr val="000000">
                    <a:alpha val="43137"/>
                  </a:srgbClr>
                </a:outerShdw>
              </a:effectLst>
            </a:endParaRPr>
          </a:p>
        </p:txBody>
      </p:sp>
      <p:sp>
        <p:nvSpPr>
          <p:cNvPr id="11" name="矩形 10"/>
          <p:cNvSpPr/>
          <p:nvPr/>
        </p:nvSpPr>
        <p:spPr>
          <a:xfrm>
            <a:off x="5918612" y="3468371"/>
            <a:ext cx="877163"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真實值</a:t>
            </a:r>
            <a:endParaRPr lang="zh-TW" altLang="en-US" b="1" dirty="0">
              <a:solidFill>
                <a:srgbClr val="002060"/>
              </a:solidFill>
              <a:effectLst>
                <a:outerShdw blurRad="38100" dist="38100" dir="2700000" algn="tl">
                  <a:srgbClr val="000000">
                    <a:alpha val="43137"/>
                  </a:srgbClr>
                </a:outerShdw>
              </a:effectLst>
            </a:endParaRPr>
          </a:p>
        </p:txBody>
      </p:sp>
      <p:sp>
        <p:nvSpPr>
          <p:cNvPr id="16" name="矩形 15"/>
          <p:cNvSpPr/>
          <p:nvPr/>
        </p:nvSpPr>
        <p:spPr>
          <a:xfrm>
            <a:off x="6611080" y="3758020"/>
            <a:ext cx="665952" cy="646331"/>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誤差</a:t>
            </a:r>
            <a:endParaRPr lang="en-US" altLang="zh-TW" b="1" dirty="0" smtClean="0">
              <a:solidFill>
                <a:srgbClr val="002060"/>
              </a:solidFill>
              <a:effectLst>
                <a:outerShdw blurRad="38100" dist="38100" dir="2700000" algn="tl">
                  <a:srgbClr val="000000">
                    <a:alpha val="43137"/>
                  </a:srgbClr>
                </a:outerShdw>
              </a:effectLst>
            </a:endParaRPr>
          </a:p>
          <a:p>
            <a:r>
              <a:rPr lang="en-US" altLang="zh-TW" b="1" dirty="0" smtClean="0">
                <a:solidFill>
                  <a:srgbClr val="002060"/>
                </a:solidFill>
                <a:effectLst>
                  <a:outerShdw blurRad="38100" dist="38100" dir="2700000" algn="tl">
                    <a:srgbClr val="000000">
                      <a:alpha val="43137"/>
                    </a:srgbClr>
                  </a:outerShdw>
                </a:effectLst>
              </a:rPr>
              <a:t>error</a:t>
            </a:r>
            <a:endParaRPr lang="zh-TW" altLang="en-US" b="1" dirty="0">
              <a:solidFill>
                <a:srgbClr val="002060"/>
              </a:solidFill>
              <a:effectLst>
                <a:outerShdw blurRad="38100" dist="38100" dir="2700000" algn="tl">
                  <a:srgbClr val="000000">
                    <a:alpha val="43137"/>
                  </a:srgbClr>
                </a:outerShdw>
              </a:effectLst>
            </a:endParaRPr>
          </a:p>
        </p:txBody>
      </p:sp>
      <p:sp>
        <p:nvSpPr>
          <p:cNvPr id="17" name="矩形 16"/>
          <p:cNvSpPr/>
          <p:nvPr/>
        </p:nvSpPr>
        <p:spPr>
          <a:xfrm>
            <a:off x="167456" y="1189878"/>
            <a:ext cx="5458987" cy="369332"/>
          </a:xfrm>
          <a:prstGeom prst="rect">
            <a:avLst/>
          </a:prstGeom>
        </p:spPr>
        <p:txBody>
          <a:bodyPr wrap="square">
            <a:spAutoFit/>
          </a:bodyPr>
          <a:lstStyle/>
          <a:p>
            <a:r>
              <a:rPr lang="zh-TW" altLang="en-US" b="1" dirty="0" smtClean="0">
                <a:solidFill>
                  <a:srgbClr val="FF0000"/>
                </a:solidFill>
                <a:effectLst>
                  <a:outerShdw blurRad="38100" dist="38100" dir="2700000" algn="tl">
                    <a:srgbClr val="000000">
                      <a:alpha val="43137"/>
                    </a:srgbClr>
                  </a:outerShdw>
                </a:effectLst>
              </a:rPr>
              <a:t>步驟四</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定義</a:t>
            </a:r>
            <a:r>
              <a:rPr lang="en-US" altLang="zh-TW" b="1" dirty="0" smtClean="0">
                <a:solidFill>
                  <a:srgbClr val="FF0000"/>
                </a:solidFill>
                <a:effectLst>
                  <a:outerShdw blurRad="38100" dist="38100" dir="2700000" algn="tl">
                    <a:srgbClr val="000000">
                      <a:alpha val="43137"/>
                    </a:srgbClr>
                  </a:outerShdw>
                </a:effectLst>
              </a:rPr>
              <a:t>Weight(</a:t>
            </a:r>
            <a:r>
              <a:rPr lang="zh-TW" altLang="en-US" b="1" dirty="0" smtClean="0">
                <a:solidFill>
                  <a:srgbClr val="FF0000"/>
                </a:solidFill>
                <a:effectLst>
                  <a:outerShdw blurRad="38100" dist="38100" dir="2700000" algn="tl">
                    <a:srgbClr val="000000">
                      <a:alpha val="43137"/>
                    </a:srgbClr>
                  </a:outerShdw>
                </a:effectLst>
              </a:rPr>
              <a:t>權重</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002060"/>
                </a:solidFill>
                <a:effectLst>
                  <a:outerShdw blurRad="38100" dist="38100" dir="2700000" algn="tl">
                    <a:srgbClr val="000000">
                      <a:alpha val="43137"/>
                    </a:srgbClr>
                  </a:outerShdw>
                </a:effectLst>
              </a:rPr>
              <a:t>與</a:t>
            </a:r>
            <a:r>
              <a:rPr lang="en-US" altLang="zh-TW" b="1" dirty="0" smtClean="0">
                <a:solidFill>
                  <a:srgbClr val="FF0000"/>
                </a:solidFill>
                <a:effectLst>
                  <a:outerShdw blurRad="38100" dist="38100" dir="2700000" algn="tl">
                    <a:srgbClr val="000000">
                      <a:alpha val="43137"/>
                    </a:srgbClr>
                  </a:outerShdw>
                </a:effectLst>
              </a:rPr>
              <a:t>Bias(</a:t>
            </a:r>
            <a:r>
              <a:rPr lang="zh-TW" altLang="en-US" b="1" dirty="0" smtClean="0">
                <a:solidFill>
                  <a:srgbClr val="FF0000"/>
                </a:solidFill>
                <a:effectLst>
                  <a:outerShdw blurRad="38100" dist="38100" dir="2700000" algn="tl">
                    <a:srgbClr val="000000">
                      <a:alpha val="43137"/>
                    </a:srgbClr>
                  </a:outerShdw>
                </a:effectLst>
              </a:rPr>
              <a:t>偏權值</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的更新策略</a:t>
            </a:r>
          </a:p>
        </p:txBody>
      </p:sp>
      <p:sp>
        <p:nvSpPr>
          <p:cNvPr id="3" name="弧形箭號 (下彎) 2"/>
          <p:cNvSpPr/>
          <p:nvPr/>
        </p:nvSpPr>
        <p:spPr>
          <a:xfrm flipH="1">
            <a:off x="2335244" y="2943869"/>
            <a:ext cx="3714704" cy="991894"/>
          </a:xfrm>
          <a:prstGeom prst="curvedDown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8" name="矩形 7"/>
          <p:cNvSpPr/>
          <p:nvPr/>
        </p:nvSpPr>
        <p:spPr>
          <a:xfrm>
            <a:off x="866985" y="1476148"/>
            <a:ext cx="3074773" cy="369332"/>
          </a:xfrm>
          <a:prstGeom prst="rect">
            <a:avLst/>
          </a:prstGeom>
        </p:spPr>
        <p:txBody>
          <a:bodyPr wrap="square">
            <a:spAutoFit/>
          </a:bodyPr>
          <a:lstStyle/>
          <a:p>
            <a:r>
              <a:rPr lang="en-US" altLang="zh-TW" dirty="0" smtClean="0"/>
              <a:t>Update the weights and bias</a:t>
            </a:r>
          </a:p>
        </p:txBody>
      </p:sp>
      <p:sp>
        <p:nvSpPr>
          <p:cNvPr id="14" name="矩形 13"/>
          <p:cNvSpPr/>
          <p:nvPr/>
        </p:nvSpPr>
        <p:spPr>
          <a:xfrm>
            <a:off x="1545156" y="2100405"/>
            <a:ext cx="3961194" cy="646331"/>
          </a:xfrm>
          <a:prstGeom prst="rect">
            <a:avLst/>
          </a:prstGeom>
          <a:solidFill>
            <a:schemeClr val="accent4">
              <a:lumMod val="20000"/>
              <a:lumOff val="80000"/>
            </a:schemeClr>
          </a:solidFill>
        </p:spPr>
        <p:txBody>
          <a:bodyPr wrap="square">
            <a:spAutoFit/>
          </a:bodyPr>
          <a:lstStyle/>
          <a:p>
            <a:r>
              <a:rPr lang="en-US" altLang="zh-TW" dirty="0" smtClean="0"/>
              <a:t>W(</a:t>
            </a:r>
            <a:r>
              <a:rPr lang="zh-TW" altLang="en-US" dirty="0" smtClean="0"/>
              <a:t>新的</a:t>
            </a:r>
            <a:r>
              <a:rPr lang="en-US" altLang="zh-TW" dirty="0" smtClean="0"/>
              <a:t>)=W(</a:t>
            </a:r>
            <a:r>
              <a:rPr lang="zh-TW" altLang="en-US" dirty="0" smtClean="0"/>
              <a:t>前一回</a:t>
            </a:r>
            <a:r>
              <a:rPr lang="en-US" altLang="zh-TW" dirty="0" smtClean="0"/>
              <a:t>)+</a:t>
            </a:r>
            <a:r>
              <a:rPr lang="en-US" altLang="zh-TW" dirty="0" smtClean="0">
                <a:latin typeface="新細明體" panose="02020500000000000000" pitchFamily="18" charset="-120"/>
                <a:ea typeface="新細明體" panose="02020500000000000000" pitchFamily="18" charset="-120"/>
              </a:rPr>
              <a:t>△W(</a:t>
            </a:r>
            <a:r>
              <a:rPr lang="zh-TW" altLang="en-US" dirty="0" smtClean="0">
                <a:latin typeface="新細明體" panose="02020500000000000000" pitchFamily="18" charset="-120"/>
                <a:ea typeface="新細明體" panose="02020500000000000000" pitchFamily="18" charset="-120"/>
              </a:rPr>
              <a:t>誤差變動</a:t>
            </a:r>
            <a:r>
              <a:rPr lang="en-US" altLang="zh-TW" dirty="0" smtClean="0">
                <a:latin typeface="新細明體" panose="02020500000000000000" pitchFamily="18" charset="-120"/>
                <a:ea typeface="新細明體" panose="02020500000000000000" pitchFamily="18" charset="-120"/>
              </a:rPr>
              <a:t>)</a:t>
            </a:r>
          </a:p>
          <a:p>
            <a:r>
              <a:rPr lang="en-US" altLang="zh-TW" dirty="0">
                <a:latin typeface="新細明體" panose="02020500000000000000" pitchFamily="18" charset="-120"/>
                <a:ea typeface="新細明體" panose="02020500000000000000" pitchFamily="18" charset="-120"/>
              </a:rPr>
              <a:t>b</a:t>
            </a:r>
            <a:r>
              <a:rPr lang="en-US" altLang="zh-TW" dirty="0" smtClean="0"/>
              <a:t>(</a:t>
            </a:r>
            <a:r>
              <a:rPr lang="zh-TW" altLang="en-US" dirty="0" smtClean="0"/>
              <a:t>新的</a:t>
            </a:r>
            <a:r>
              <a:rPr lang="en-US" altLang="zh-TW" dirty="0" smtClean="0"/>
              <a:t>)=b(</a:t>
            </a:r>
            <a:r>
              <a:rPr lang="zh-TW" altLang="en-US" dirty="0" smtClean="0"/>
              <a:t>前一回</a:t>
            </a:r>
            <a:r>
              <a:rPr lang="en-US" altLang="zh-TW" dirty="0" smtClean="0"/>
              <a:t>)+</a:t>
            </a:r>
            <a:r>
              <a:rPr lang="en-US" altLang="zh-TW" dirty="0" smtClean="0">
                <a:latin typeface="新細明體" panose="02020500000000000000" pitchFamily="18" charset="-120"/>
              </a:rPr>
              <a:t>△b(</a:t>
            </a:r>
            <a:r>
              <a:rPr lang="zh-TW" altLang="en-US" dirty="0">
                <a:latin typeface="新細明體" panose="02020500000000000000" pitchFamily="18" charset="-120"/>
              </a:rPr>
              <a:t>誤差變動</a:t>
            </a:r>
            <a:r>
              <a:rPr lang="en-US" altLang="zh-TW" dirty="0" smtClean="0">
                <a:latin typeface="新細明體" panose="02020500000000000000" pitchFamily="18" charset="-120"/>
              </a:rPr>
              <a:t>)</a:t>
            </a:r>
            <a:endParaRPr lang="en-US" altLang="zh-TW" dirty="0" smtClean="0"/>
          </a:p>
        </p:txBody>
      </p:sp>
      <p:pic>
        <p:nvPicPr>
          <p:cNvPr id="12" name="圖片 11"/>
          <p:cNvPicPr>
            <a:picLocks noChangeAspect="1"/>
          </p:cNvPicPr>
          <p:nvPr/>
        </p:nvPicPr>
        <p:blipFill>
          <a:blip r:embed="rId2"/>
          <a:stretch>
            <a:fillRect/>
          </a:stretch>
        </p:blipFill>
        <p:spPr>
          <a:xfrm>
            <a:off x="1032161" y="3651113"/>
            <a:ext cx="5448505" cy="3206887"/>
          </a:xfrm>
          <a:prstGeom prst="rect">
            <a:avLst/>
          </a:prstGeom>
        </p:spPr>
      </p:pic>
      <p:pic>
        <p:nvPicPr>
          <p:cNvPr id="18" name="圖片 17"/>
          <p:cNvPicPr>
            <a:picLocks noChangeAspect="1"/>
          </p:cNvPicPr>
          <p:nvPr/>
        </p:nvPicPr>
        <p:blipFill>
          <a:blip r:embed="rId3"/>
          <a:stretch>
            <a:fillRect/>
          </a:stretch>
        </p:blipFill>
        <p:spPr>
          <a:xfrm>
            <a:off x="5729751" y="1841259"/>
            <a:ext cx="2857963" cy="1181291"/>
          </a:xfrm>
          <a:prstGeom prst="rect">
            <a:avLst/>
          </a:prstGeom>
        </p:spPr>
      </p:pic>
      <p:sp>
        <p:nvSpPr>
          <p:cNvPr id="19" name="矩形 18"/>
          <p:cNvSpPr/>
          <p:nvPr/>
        </p:nvSpPr>
        <p:spPr>
          <a:xfrm>
            <a:off x="6050736" y="1606122"/>
            <a:ext cx="1107996"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學習規</a:t>
            </a:r>
            <a:r>
              <a:rPr lang="zh-TW" altLang="en-US" b="1" dirty="0">
                <a:solidFill>
                  <a:srgbClr val="002060"/>
                </a:solidFill>
                <a:effectLst>
                  <a:outerShdw blurRad="38100" dist="38100" dir="2700000" algn="tl">
                    <a:srgbClr val="000000">
                      <a:alpha val="43137"/>
                    </a:srgbClr>
                  </a:outerShdw>
                </a:effectLst>
              </a:rPr>
              <a:t>則</a:t>
            </a:r>
          </a:p>
        </p:txBody>
      </p:sp>
      <p:sp>
        <p:nvSpPr>
          <p:cNvPr id="20" name="矩形 19"/>
          <p:cNvSpPr/>
          <p:nvPr/>
        </p:nvSpPr>
        <p:spPr>
          <a:xfrm>
            <a:off x="5951477" y="1169693"/>
            <a:ext cx="1569660"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從錯誤中學習</a:t>
            </a:r>
            <a:endParaRPr lang="zh-TW" altLang="en-US" b="1" dirty="0">
              <a:solidFill>
                <a:srgbClr val="002060"/>
              </a:solidFill>
              <a:effectLst>
                <a:outerShdw blurRad="38100" dist="38100" dir="2700000" algn="tl">
                  <a:srgbClr val="000000">
                    <a:alpha val="43137"/>
                  </a:srgbClr>
                </a:outerShdw>
              </a:effectLst>
            </a:endParaRPr>
          </a:p>
        </p:txBody>
      </p:sp>
      <p:sp>
        <p:nvSpPr>
          <p:cNvPr id="21" name="矩形 20"/>
          <p:cNvSpPr/>
          <p:nvPr/>
        </p:nvSpPr>
        <p:spPr>
          <a:xfrm>
            <a:off x="7684012" y="3135509"/>
            <a:ext cx="1397755" cy="646331"/>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學習率</a:t>
            </a:r>
            <a:endParaRPr lang="en-US" altLang="zh-TW" b="1" dirty="0" smtClean="0">
              <a:solidFill>
                <a:srgbClr val="002060"/>
              </a:solidFill>
              <a:effectLst>
                <a:outerShdw blurRad="38100" dist="38100" dir="2700000" algn="tl">
                  <a:srgbClr val="000000">
                    <a:alpha val="43137"/>
                  </a:srgbClr>
                </a:outerShdw>
              </a:effectLst>
            </a:endParaRPr>
          </a:p>
          <a:p>
            <a:r>
              <a:rPr lang="en-US" altLang="zh-TW" b="1" dirty="0" smtClean="0">
                <a:solidFill>
                  <a:srgbClr val="002060"/>
                </a:solidFill>
                <a:effectLst>
                  <a:outerShdw blurRad="38100" dist="38100" dir="2700000" algn="tl">
                    <a:srgbClr val="000000">
                      <a:alpha val="43137"/>
                    </a:srgbClr>
                  </a:outerShdw>
                </a:effectLst>
              </a:rPr>
              <a:t>learning rate</a:t>
            </a:r>
            <a:endParaRPr lang="zh-TW" altLang="en-US" dirty="0"/>
          </a:p>
        </p:txBody>
      </p:sp>
      <p:cxnSp>
        <p:nvCxnSpPr>
          <p:cNvPr id="23" name="直線單箭頭接點 22"/>
          <p:cNvCxnSpPr>
            <a:stCxn id="21" idx="1"/>
          </p:cNvCxnSpPr>
          <p:nvPr/>
        </p:nvCxnSpPr>
        <p:spPr>
          <a:xfrm flipH="1" flipV="1">
            <a:off x="7158732" y="2898276"/>
            <a:ext cx="525280" cy="5603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22084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00283" y="357403"/>
            <a:ext cx="5529468" cy="928215"/>
          </a:xfrm>
        </p:spPr>
        <p:txBody>
          <a:bodyPr/>
          <a:lstStyle/>
          <a:p>
            <a:r>
              <a:rPr lang="zh-TW" altLang="en-US" dirty="0"/>
              <a:t>學習能力</a:t>
            </a:r>
            <a:r>
              <a:rPr lang="zh-TW" altLang="en-US" b="1" dirty="0" smtClean="0">
                <a:solidFill>
                  <a:srgbClr val="00B050"/>
                </a:solidFill>
                <a:effectLst>
                  <a:outerShdw blurRad="38100" dist="38100" dir="2700000" algn="tl">
                    <a:srgbClr val="000000">
                      <a:alpha val="43137"/>
                    </a:srgbClr>
                  </a:outerShdw>
                </a:effectLst>
                <a:sym typeface="Wingdings" panose="05000000000000000000" pitchFamily="2" charset="2"/>
              </a:rPr>
              <a:t>類</a:t>
            </a:r>
            <a:r>
              <a:rPr lang="zh-TW" altLang="en-US" dirty="0" smtClean="0">
                <a:sym typeface="Wingdings" panose="05000000000000000000" pitchFamily="2" charset="2"/>
              </a:rPr>
              <a:t>神經網路</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1033912" y="3074646"/>
            <a:ext cx="6433622" cy="3711124"/>
          </a:xfrm>
          <a:prstGeom prst="rect">
            <a:avLst/>
          </a:prstGeom>
        </p:spPr>
      </p:pic>
      <p:sp>
        <p:nvSpPr>
          <p:cNvPr id="5" name="矩形 4"/>
          <p:cNvSpPr/>
          <p:nvPr/>
        </p:nvSpPr>
        <p:spPr>
          <a:xfrm>
            <a:off x="2650434" y="3189976"/>
            <a:ext cx="1474378"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Weight(</a:t>
            </a:r>
            <a:r>
              <a:rPr lang="zh-TW" altLang="en-US" b="1" dirty="0" smtClean="0">
                <a:solidFill>
                  <a:srgbClr val="FF0000"/>
                </a:solidFill>
                <a:effectLst>
                  <a:outerShdw blurRad="38100" dist="38100" dir="2700000" algn="tl">
                    <a:srgbClr val="000000">
                      <a:alpha val="43137"/>
                    </a:srgbClr>
                  </a:outerShdw>
                </a:effectLst>
              </a:rPr>
              <a:t>權重</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6" name="矩形 5"/>
          <p:cNvSpPr/>
          <p:nvPr/>
        </p:nvSpPr>
        <p:spPr>
          <a:xfrm>
            <a:off x="2936886" y="5765670"/>
            <a:ext cx="1412566" cy="369332"/>
          </a:xfrm>
          <a:prstGeom prst="rect">
            <a:avLst/>
          </a:prstGeom>
        </p:spPr>
        <p:txBody>
          <a:bodyPr wrap="none">
            <a:spAutoFit/>
          </a:bodyPr>
          <a:lstStyle/>
          <a:p>
            <a:r>
              <a:rPr lang="en-US" altLang="zh-TW" b="1" dirty="0" smtClean="0">
                <a:solidFill>
                  <a:srgbClr val="FF0000"/>
                </a:solidFill>
                <a:effectLst>
                  <a:outerShdw blurRad="38100" dist="38100" dir="2700000" algn="tl">
                    <a:srgbClr val="000000">
                      <a:alpha val="43137"/>
                    </a:srgbClr>
                  </a:outerShdw>
                </a:effectLst>
              </a:rPr>
              <a:t>Bias(</a:t>
            </a:r>
            <a:r>
              <a:rPr lang="zh-TW" altLang="en-US" b="1" dirty="0" smtClean="0">
                <a:solidFill>
                  <a:srgbClr val="FF0000"/>
                </a:solidFill>
                <a:effectLst>
                  <a:outerShdw blurRad="38100" dist="38100" dir="2700000" algn="tl">
                    <a:srgbClr val="000000">
                      <a:alpha val="43137"/>
                    </a:srgbClr>
                  </a:outerShdw>
                </a:effectLst>
              </a:rPr>
              <a:t>偏權</a:t>
            </a:r>
            <a:r>
              <a:rPr lang="zh-TW" altLang="en-US" b="1" dirty="0">
                <a:solidFill>
                  <a:srgbClr val="FF0000"/>
                </a:solidFill>
                <a:effectLst>
                  <a:outerShdw blurRad="38100" dist="38100" dir="2700000" algn="tl">
                    <a:srgbClr val="000000">
                      <a:alpha val="43137"/>
                    </a:srgbClr>
                  </a:outerShdw>
                </a:effectLst>
              </a:rPr>
              <a:t>值</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a:solidFill>
                <a:srgbClr val="FF0000"/>
              </a:solidFill>
              <a:effectLst>
                <a:outerShdw blurRad="38100" dist="38100" dir="2700000" algn="tl">
                  <a:srgbClr val="000000">
                    <a:alpha val="43137"/>
                  </a:srgbClr>
                </a:outerShdw>
              </a:effectLst>
            </a:endParaRPr>
          </a:p>
        </p:txBody>
      </p:sp>
      <p:sp>
        <p:nvSpPr>
          <p:cNvPr id="7" name="矩形 6"/>
          <p:cNvSpPr/>
          <p:nvPr/>
        </p:nvSpPr>
        <p:spPr>
          <a:xfrm>
            <a:off x="4946821" y="3189976"/>
            <a:ext cx="1997676" cy="646331"/>
          </a:xfrm>
          <a:prstGeom prst="rect">
            <a:avLst/>
          </a:prstGeom>
        </p:spPr>
        <p:txBody>
          <a:bodyPr wrap="square">
            <a:spAutoFit/>
          </a:bodyPr>
          <a:lstStyle/>
          <a:p>
            <a:r>
              <a:rPr lang="zh-TW" altLang="en-US" b="1" dirty="0">
                <a:solidFill>
                  <a:srgbClr val="FF0000"/>
                </a:solidFill>
                <a:effectLst>
                  <a:outerShdw blurRad="38100" dist="38100" dir="2700000" algn="tl">
                    <a:srgbClr val="000000">
                      <a:alpha val="43137"/>
                    </a:srgbClr>
                  </a:outerShdw>
                </a:effectLst>
              </a:rPr>
              <a:t>激活</a:t>
            </a:r>
            <a:r>
              <a:rPr lang="zh-TW" altLang="en-US" b="1" dirty="0" smtClean="0">
                <a:solidFill>
                  <a:srgbClr val="FF0000"/>
                </a:solidFill>
                <a:effectLst>
                  <a:outerShdw blurRad="38100" dist="38100" dir="2700000" algn="tl">
                    <a:srgbClr val="000000">
                      <a:alpha val="43137"/>
                    </a:srgbClr>
                  </a:outerShdw>
                </a:effectLst>
              </a:rPr>
              <a:t>函數</a:t>
            </a:r>
            <a:endParaRPr lang="en-US" altLang="zh-TW" b="1" dirty="0" smtClean="0">
              <a:solidFill>
                <a:srgbClr val="FF0000"/>
              </a:solidFill>
              <a:effectLst>
                <a:outerShdw blurRad="38100" dist="38100" dir="2700000" algn="tl">
                  <a:srgbClr val="000000">
                    <a:alpha val="43137"/>
                  </a:srgbClr>
                </a:outerShdw>
              </a:effectLst>
            </a:endParaRPr>
          </a:p>
          <a:p>
            <a:r>
              <a:rPr lang="en-US" altLang="zh-TW" b="1" dirty="0" smtClean="0">
                <a:solidFill>
                  <a:srgbClr val="FF0000"/>
                </a:solidFill>
                <a:effectLst>
                  <a:outerShdw blurRad="38100" dist="38100" dir="2700000" algn="tl">
                    <a:srgbClr val="000000">
                      <a:alpha val="43137"/>
                    </a:srgbClr>
                  </a:outerShdw>
                </a:effectLst>
              </a:rPr>
              <a:t>Activation function</a:t>
            </a:r>
            <a:endParaRPr lang="zh-TW" altLang="en-US" b="1" dirty="0">
              <a:solidFill>
                <a:srgbClr val="FF0000"/>
              </a:solidFill>
              <a:effectLst>
                <a:outerShdw blurRad="38100" dist="38100" dir="2700000" algn="tl">
                  <a:srgbClr val="000000">
                    <a:alpha val="43137"/>
                  </a:srgbClr>
                </a:outerShdw>
              </a:effectLst>
            </a:endParaRPr>
          </a:p>
        </p:txBody>
      </p:sp>
      <p:sp>
        <p:nvSpPr>
          <p:cNvPr id="10" name="矩形 9"/>
          <p:cNvSpPr/>
          <p:nvPr/>
        </p:nvSpPr>
        <p:spPr>
          <a:xfrm>
            <a:off x="7570480" y="4312377"/>
            <a:ext cx="1338828" cy="369332"/>
          </a:xfrm>
          <a:prstGeom prst="rect">
            <a:avLst/>
          </a:prstGeom>
        </p:spPr>
        <p:txBody>
          <a:bodyPr wrap="none">
            <a:spAutoFit/>
          </a:bodyPr>
          <a:lstStyle/>
          <a:p>
            <a:r>
              <a:rPr lang="zh-TW" altLang="en-US" b="1" dirty="0" smtClean="0">
                <a:solidFill>
                  <a:srgbClr val="002060"/>
                </a:solidFill>
                <a:effectLst>
                  <a:outerShdw blurRad="38100" dist="38100" dir="2700000" algn="tl">
                    <a:srgbClr val="000000">
                      <a:alpha val="43137"/>
                    </a:srgbClr>
                  </a:outerShdw>
                </a:effectLst>
              </a:rPr>
              <a:t>模型結果值</a:t>
            </a:r>
            <a:endParaRPr lang="zh-TW" altLang="en-US" b="1" dirty="0">
              <a:solidFill>
                <a:srgbClr val="002060"/>
              </a:solidFill>
              <a:effectLst>
                <a:outerShdw blurRad="38100" dist="38100" dir="2700000" algn="tl">
                  <a:srgbClr val="000000">
                    <a:alpha val="43137"/>
                  </a:srgbClr>
                </a:outerShdw>
              </a:effectLst>
            </a:endParaRPr>
          </a:p>
        </p:txBody>
      </p:sp>
      <p:sp>
        <p:nvSpPr>
          <p:cNvPr id="3" name="矩形 2"/>
          <p:cNvSpPr/>
          <p:nvPr/>
        </p:nvSpPr>
        <p:spPr>
          <a:xfrm>
            <a:off x="815615" y="2100712"/>
            <a:ext cx="4613058" cy="646331"/>
          </a:xfrm>
          <a:prstGeom prst="rect">
            <a:avLst/>
          </a:prstGeom>
        </p:spPr>
        <p:txBody>
          <a:bodyPr wrap="none">
            <a:spAutoFit/>
          </a:bodyPr>
          <a:lstStyle/>
          <a:p>
            <a:r>
              <a:rPr lang="zh-TW" altLang="en-US" b="1" dirty="0" smtClean="0">
                <a:solidFill>
                  <a:srgbClr val="FF0000"/>
                </a:solidFill>
                <a:effectLst>
                  <a:outerShdw blurRad="38100" dist="38100" dir="2700000" algn="tl">
                    <a:srgbClr val="000000">
                      <a:alpha val="43137"/>
                    </a:srgbClr>
                  </a:outerShdw>
                </a:effectLst>
              </a:rPr>
              <a:t>步驟</a:t>
            </a:r>
            <a:r>
              <a:rPr lang="zh-TW" altLang="en-US" b="1" dirty="0">
                <a:solidFill>
                  <a:srgbClr val="FF0000"/>
                </a:solidFill>
                <a:effectLst>
                  <a:outerShdw blurRad="38100" dist="38100" dir="2700000" algn="tl">
                    <a:srgbClr val="000000">
                      <a:alpha val="43137"/>
                    </a:srgbClr>
                  </a:outerShdw>
                </a:effectLst>
              </a:rPr>
              <a:t>五</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使用新的</a:t>
            </a:r>
            <a:r>
              <a:rPr lang="en-US" altLang="zh-TW" b="1" dirty="0" smtClean="0">
                <a:solidFill>
                  <a:srgbClr val="FF0000"/>
                </a:solidFill>
                <a:effectLst>
                  <a:outerShdw blurRad="38100" dist="38100" dir="2700000" algn="tl">
                    <a:srgbClr val="000000">
                      <a:alpha val="43137"/>
                    </a:srgbClr>
                  </a:outerShdw>
                </a:effectLst>
              </a:rPr>
              <a:t>Weight(</a:t>
            </a:r>
            <a:r>
              <a:rPr lang="zh-TW" altLang="en-US" b="1" dirty="0" smtClean="0">
                <a:solidFill>
                  <a:srgbClr val="FF0000"/>
                </a:solidFill>
                <a:effectLst>
                  <a:outerShdw blurRad="38100" dist="38100" dir="2700000" algn="tl">
                    <a:srgbClr val="000000">
                      <a:alpha val="43137"/>
                    </a:srgbClr>
                  </a:outerShdw>
                </a:effectLst>
              </a:rPr>
              <a:t>權重</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與</a:t>
            </a:r>
            <a:r>
              <a:rPr lang="en-US" altLang="zh-TW" b="1" dirty="0" smtClean="0">
                <a:solidFill>
                  <a:srgbClr val="FF0000"/>
                </a:solidFill>
                <a:effectLst>
                  <a:outerShdw blurRad="38100" dist="38100" dir="2700000" algn="tl">
                    <a:srgbClr val="000000">
                      <a:alpha val="43137"/>
                    </a:srgbClr>
                  </a:outerShdw>
                </a:effectLst>
              </a:rPr>
              <a:t>Bias(</a:t>
            </a:r>
            <a:r>
              <a:rPr lang="zh-TW" altLang="en-US" b="1" dirty="0" smtClean="0">
                <a:solidFill>
                  <a:srgbClr val="FF0000"/>
                </a:solidFill>
                <a:effectLst>
                  <a:outerShdw blurRad="38100" dist="38100" dir="2700000" algn="tl">
                    <a:srgbClr val="000000">
                      <a:alpha val="43137"/>
                    </a:srgbClr>
                  </a:outerShdw>
                </a:effectLst>
              </a:rPr>
              <a:t>偏權值</a:t>
            </a:r>
            <a:r>
              <a:rPr lang="en-US" altLang="zh-TW" b="1" dirty="0" smtClean="0">
                <a:solidFill>
                  <a:srgbClr val="FF0000"/>
                </a:solidFill>
                <a:effectLst>
                  <a:outerShdw blurRad="38100" dist="38100" dir="2700000" algn="tl">
                    <a:srgbClr val="000000">
                      <a:alpha val="43137"/>
                    </a:srgbClr>
                  </a:outerShdw>
                </a:effectLst>
              </a:rPr>
              <a:t>)</a:t>
            </a:r>
          </a:p>
          <a:p>
            <a:r>
              <a:rPr lang="zh-TW" altLang="en-US" b="1" dirty="0" smtClean="0">
                <a:solidFill>
                  <a:srgbClr val="FF0000"/>
                </a:solidFill>
                <a:effectLst>
                  <a:outerShdw blurRad="38100" dist="38100" dir="2700000" algn="tl">
                    <a:srgbClr val="000000">
                      <a:alpha val="43137"/>
                    </a:srgbClr>
                  </a:outerShdw>
                </a:effectLst>
              </a:rPr>
              <a:t>             計算直到誤差很小</a:t>
            </a:r>
            <a:r>
              <a:rPr lang="en-US" altLang="zh-TW" b="1" dirty="0" smtClean="0">
                <a:solidFill>
                  <a:srgbClr val="FF000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定義何時結束</a:t>
            </a:r>
            <a:r>
              <a:rPr lang="en-US" altLang="zh-TW" b="1" dirty="0" smtClean="0">
                <a:solidFill>
                  <a:srgbClr val="FF0000"/>
                </a:solidFill>
                <a:effectLst>
                  <a:outerShdw blurRad="38100" dist="38100" dir="2700000" algn="tl">
                    <a:srgbClr val="000000">
                      <a:alpha val="43137"/>
                    </a:srgbClr>
                  </a:outerShdw>
                </a:effectLst>
              </a:rPr>
              <a:t>)</a:t>
            </a:r>
            <a:endParaRPr lang="zh-TW" altLang="en-US" b="1" dirty="0" smtClean="0">
              <a:solidFill>
                <a:srgbClr val="FF0000"/>
              </a:solidFill>
              <a:effectLst>
                <a:outerShdw blurRad="38100" dist="38100" dir="2700000" algn="tl">
                  <a:srgbClr val="000000">
                    <a:alpha val="43137"/>
                  </a:srgbClr>
                </a:outerShdw>
              </a:effectLst>
            </a:endParaRPr>
          </a:p>
        </p:txBody>
      </p:sp>
      <p:sp>
        <p:nvSpPr>
          <p:cNvPr id="8" name="矩形 7"/>
          <p:cNvSpPr/>
          <p:nvPr/>
        </p:nvSpPr>
        <p:spPr>
          <a:xfrm>
            <a:off x="6092798" y="2100712"/>
            <a:ext cx="2749471" cy="707886"/>
          </a:xfrm>
          <a:prstGeom prst="rect">
            <a:avLst/>
          </a:prstGeom>
        </p:spPr>
        <p:txBody>
          <a:bodyPr wrap="none">
            <a:spAutoFit/>
          </a:bodyPr>
          <a:lstStyle/>
          <a:p>
            <a:r>
              <a:rPr lang="zh-TW" altLang="en-US" sz="4000" b="1" dirty="0" smtClean="0">
                <a:effectLst>
                  <a:outerShdw blurRad="38100" dist="38100" dir="2700000" algn="tl">
                    <a:srgbClr val="000000">
                      <a:alpha val="43137"/>
                    </a:srgbClr>
                  </a:outerShdw>
                </a:effectLst>
              </a:rPr>
              <a:t>誤差最小化</a:t>
            </a:r>
            <a:endParaRPr lang="zh-TW" altLang="en-US" sz="4000" b="1" dirty="0">
              <a:effectLst>
                <a:outerShdw blurRad="38100" dist="38100" dir="2700000" algn="tl">
                  <a:srgbClr val="000000">
                    <a:alpha val="43137"/>
                  </a:srgbClr>
                </a:outerShdw>
              </a:effectLst>
            </a:endParaRPr>
          </a:p>
        </p:txBody>
      </p:sp>
      <p:sp>
        <p:nvSpPr>
          <p:cNvPr id="9" name="矩形 8"/>
          <p:cNvSpPr/>
          <p:nvPr/>
        </p:nvSpPr>
        <p:spPr>
          <a:xfrm>
            <a:off x="6214970" y="1468590"/>
            <a:ext cx="1459054" cy="646331"/>
          </a:xfrm>
          <a:prstGeom prst="rect">
            <a:avLst/>
          </a:prstGeom>
        </p:spPr>
        <p:txBody>
          <a:bodyPr wrap="none">
            <a:spAutoFit/>
          </a:bodyPr>
          <a:lstStyle/>
          <a:p>
            <a:r>
              <a:rPr lang="zh-TW" altLang="en-US" dirty="0" smtClean="0"/>
              <a:t>或執行</a:t>
            </a:r>
            <a:r>
              <a:rPr lang="en-US" altLang="zh-TW" dirty="0" smtClean="0"/>
              <a:t>500</a:t>
            </a:r>
            <a:r>
              <a:rPr lang="zh-TW" altLang="en-US" dirty="0" smtClean="0"/>
              <a:t>回</a:t>
            </a:r>
            <a:endParaRPr lang="en-US" altLang="zh-TW" dirty="0" smtClean="0"/>
          </a:p>
          <a:p>
            <a:r>
              <a:rPr lang="en-US" altLang="zh-TW" dirty="0" smtClean="0"/>
              <a:t>1000</a:t>
            </a:r>
            <a:r>
              <a:rPr lang="zh-TW" altLang="en-US" dirty="0" smtClean="0"/>
              <a:t>回</a:t>
            </a:r>
            <a:r>
              <a:rPr lang="en-US" altLang="zh-TW" dirty="0" smtClean="0"/>
              <a:t>….</a:t>
            </a:r>
            <a:endParaRPr lang="zh-TW" altLang="en-US" dirty="0"/>
          </a:p>
        </p:txBody>
      </p:sp>
    </p:spTree>
    <p:extLst>
      <p:ext uri="{BB962C8B-B14F-4D97-AF65-F5344CB8AC3E}">
        <p14:creationId xmlns:p14="http://schemas.microsoft.com/office/powerpoint/2010/main" val="39680751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4600" y="311664"/>
            <a:ext cx="5504520" cy="646331"/>
          </a:xfrm>
          <a:prstGeom prst="rect">
            <a:avLst/>
          </a:prstGeom>
        </p:spPr>
        <p:txBody>
          <a:bodyPr wrap="none">
            <a:spAutoFit/>
          </a:bodyPr>
          <a:lstStyle/>
          <a:p>
            <a:r>
              <a:rPr lang="en-US" altLang="zh-TW" sz="3600" b="1" dirty="0" smtClean="0">
                <a:effectLst>
                  <a:outerShdw blurRad="38100" dist="38100" dir="2700000" algn="tl">
                    <a:srgbClr val="000000">
                      <a:alpha val="43137"/>
                    </a:srgbClr>
                  </a:outerShdw>
                </a:effectLst>
              </a:rPr>
              <a:t>Godfather of Deep Learning</a:t>
            </a:r>
            <a:endParaRPr lang="zh-TW" altLang="en-US" sz="3600" b="1" dirty="0">
              <a:effectLst>
                <a:outerShdw blurRad="38100" dist="38100" dir="2700000" algn="tl">
                  <a:srgbClr val="000000">
                    <a:alpha val="43137"/>
                  </a:srgbClr>
                </a:outerShdw>
              </a:effectLst>
            </a:endParaRPr>
          </a:p>
        </p:txBody>
      </p:sp>
      <p:pic>
        <p:nvPicPr>
          <p:cNvPr id="3" name="圖片 2"/>
          <p:cNvPicPr>
            <a:picLocks noChangeAspect="1"/>
          </p:cNvPicPr>
          <p:nvPr/>
        </p:nvPicPr>
        <p:blipFill>
          <a:blip r:embed="rId2"/>
          <a:stretch>
            <a:fillRect/>
          </a:stretch>
        </p:blipFill>
        <p:spPr>
          <a:xfrm>
            <a:off x="5814143" y="2026509"/>
            <a:ext cx="3218146" cy="4304270"/>
          </a:xfrm>
          <a:prstGeom prst="rect">
            <a:avLst/>
          </a:prstGeom>
        </p:spPr>
      </p:pic>
      <p:sp>
        <p:nvSpPr>
          <p:cNvPr id="4" name="矩形 3"/>
          <p:cNvSpPr/>
          <p:nvPr/>
        </p:nvSpPr>
        <p:spPr>
          <a:xfrm>
            <a:off x="331952" y="4683507"/>
            <a:ext cx="5045676" cy="369332"/>
          </a:xfrm>
          <a:prstGeom prst="rect">
            <a:avLst/>
          </a:prstGeom>
        </p:spPr>
        <p:txBody>
          <a:bodyPr wrap="square">
            <a:spAutoFit/>
          </a:bodyPr>
          <a:lstStyle/>
          <a:p>
            <a:r>
              <a:rPr lang="en-US" altLang="zh-TW" dirty="0" smtClean="0"/>
              <a:t>2018 Turing Prize (</a:t>
            </a:r>
            <a:r>
              <a:rPr lang="en-US" altLang="zh-TW" dirty="0" err="1" smtClean="0"/>
              <a:t>Yoshua</a:t>
            </a:r>
            <a:r>
              <a:rPr lang="en-US" altLang="zh-TW" dirty="0" smtClean="0"/>
              <a:t> </a:t>
            </a:r>
            <a:r>
              <a:rPr lang="en-US" altLang="zh-TW" dirty="0" err="1" smtClean="0"/>
              <a:t>Bengio</a:t>
            </a:r>
            <a:r>
              <a:rPr lang="en-US" altLang="zh-TW" dirty="0" smtClean="0"/>
              <a:t> and Yann </a:t>
            </a:r>
            <a:r>
              <a:rPr lang="en-US" altLang="zh-TW" dirty="0" err="1" smtClean="0"/>
              <a:t>LeCun</a:t>
            </a:r>
            <a:r>
              <a:rPr lang="en-US" altLang="zh-TW" dirty="0" smtClean="0"/>
              <a:t> )</a:t>
            </a:r>
            <a:endParaRPr lang="zh-TW" altLang="en-US" dirty="0"/>
          </a:p>
        </p:txBody>
      </p:sp>
      <p:sp>
        <p:nvSpPr>
          <p:cNvPr id="5" name="矩形 4"/>
          <p:cNvSpPr/>
          <p:nvPr/>
        </p:nvSpPr>
        <p:spPr>
          <a:xfrm>
            <a:off x="569844" y="1481931"/>
            <a:ext cx="4601415" cy="646331"/>
          </a:xfrm>
          <a:prstGeom prst="rect">
            <a:avLst/>
          </a:prstGeom>
        </p:spPr>
        <p:txBody>
          <a:bodyPr wrap="square">
            <a:spAutoFit/>
          </a:bodyPr>
          <a:lstStyle/>
          <a:p>
            <a:r>
              <a:rPr lang="en-US" altLang="zh-TW" dirty="0" smtClean="0"/>
              <a:t>1986 :the backpropagation algorithm for training multi-layer neural networks</a:t>
            </a:r>
            <a:endParaRPr lang="zh-TW" altLang="en-US" dirty="0"/>
          </a:p>
        </p:txBody>
      </p:sp>
      <p:sp>
        <p:nvSpPr>
          <p:cNvPr id="6" name="矩形 5"/>
          <p:cNvSpPr/>
          <p:nvPr/>
        </p:nvSpPr>
        <p:spPr>
          <a:xfrm>
            <a:off x="331952" y="4074135"/>
            <a:ext cx="5649816" cy="369332"/>
          </a:xfrm>
          <a:prstGeom prst="rect">
            <a:avLst/>
          </a:prstGeom>
        </p:spPr>
        <p:txBody>
          <a:bodyPr wrap="none">
            <a:spAutoFit/>
          </a:bodyPr>
          <a:lstStyle/>
          <a:p>
            <a:r>
              <a:rPr lang="en-US" altLang="zh-TW" dirty="0" smtClean="0"/>
              <a:t>2012</a:t>
            </a:r>
            <a:r>
              <a:rPr lang="zh-TW" altLang="en-US" dirty="0" smtClean="0"/>
              <a:t> </a:t>
            </a:r>
            <a:r>
              <a:rPr lang="en-US" altLang="zh-TW" dirty="0" smtClean="0"/>
              <a:t> </a:t>
            </a:r>
            <a:r>
              <a:rPr lang="en-US" altLang="zh-TW" dirty="0" err="1" smtClean="0"/>
              <a:t>AlexNet</a:t>
            </a:r>
            <a:r>
              <a:rPr lang="zh-TW" altLang="en-US" dirty="0" smtClean="0"/>
              <a:t> </a:t>
            </a:r>
            <a:r>
              <a:rPr lang="en-US" altLang="zh-TW" dirty="0" smtClean="0"/>
              <a:t>(</a:t>
            </a:r>
            <a:r>
              <a:rPr lang="en-US" altLang="zh-TW" dirty="0"/>
              <a:t> </a:t>
            </a:r>
            <a:r>
              <a:rPr lang="en-US" altLang="zh-TW" u="sng" dirty="0"/>
              <a:t>Alex </a:t>
            </a:r>
            <a:r>
              <a:rPr lang="en-US" altLang="zh-TW" u="sng" dirty="0" err="1"/>
              <a:t>Krizhevsky</a:t>
            </a:r>
            <a:r>
              <a:rPr lang="en-US" altLang="zh-TW" dirty="0" smtClean="0"/>
              <a:t>)</a:t>
            </a:r>
            <a:r>
              <a:rPr lang="zh-TW" altLang="en-US" dirty="0" smtClean="0"/>
              <a:t>啟動</a:t>
            </a:r>
            <a:r>
              <a:rPr lang="en-US" altLang="zh-TW" dirty="0" smtClean="0"/>
              <a:t>AI/NN</a:t>
            </a:r>
            <a:r>
              <a:rPr lang="zh-TW" altLang="en-US" dirty="0" smtClean="0"/>
              <a:t>電腦視覺熱潮</a:t>
            </a:r>
            <a:r>
              <a:rPr lang="en-US" altLang="zh-TW" dirty="0" smtClean="0"/>
              <a:t> </a:t>
            </a:r>
            <a:endParaRPr lang="zh-TW" altLang="en-US" dirty="0"/>
          </a:p>
        </p:txBody>
      </p:sp>
      <p:sp>
        <p:nvSpPr>
          <p:cNvPr id="7" name="矩形 6"/>
          <p:cNvSpPr/>
          <p:nvPr/>
        </p:nvSpPr>
        <p:spPr>
          <a:xfrm>
            <a:off x="5420545" y="1645840"/>
            <a:ext cx="3723455" cy="369332"/>
          </a:xfrm>
          <a:prstGeom prst="rect">
            <a:avLst/>
          </a:prstGeom>
        </p:spPr>
        <p:txBody>
          <a:bodyPr wrap="none">
            <a:spAutoFit/>
          </a:bodyPr>
          <a:lstStyle/>
          <a:p>
            <a:r>
              <a:rPr lang="en-US" altLang="zh-TW" dirty="0" smtClean="0"/>
              <a:t>https://www.cs.toronto.edu/~hinton/</a:t>
            </a:r>
            <a:endParaRPr lang="zh-TW" altLang="en-US" dirty="0"/>
          </a:p>
        </p:txBody>
      </p:sp>
      <p:sp>
        <p:nvSpPr>
          <p:cNvPr id="8" name="矩形 7"/>
          <p:cNvSpPr/>
          <p:nvPr/>
        </p:nvSpPr>
        <p:spPr>
          <a:xfrm>
            <a:off x="584551" y="2347430"/>
            <a:ext cx="4572000" cy="923330"/>
          </a:xfrm>
          <a:prstGeom prst="rect">
            <a:avLst/>
          </a:prstGeom>
        </p:spPr>
        <p:txBody>
          <a:bodyPr>
            <a:spAutoFit/>
          </a:bodyPr>
          <a:lstStyle/>
          <a:p>
            <a:r>
              <a:rPr lang="en-US" altLang="zh-TW" dirty="0" smtClean="0"/>
              <a:t>Hinton, G. E., </a:t>
            </a:r>
            <a:r>
              <a:rPr lang="en-US" altLang="zh-TW" dirty="0" err="1" smtClean="0"/>
              <a:t>Osindero</a:t>
            </a:r>
            <a:r>
              <a:rPr lang="en-US" altLang="zh-TW" dirty="0" smtClean="0"/>
              <a:t>, S. and </a:t>
            </a:r>
            <a:r>
              <a:rPr lang="en-US" altLang="zh-TW" dirty="0" err="1" smtClean="0"/>
              <a:t>Teh</a:t>
            </a:r>
            <a:r>
              <a:rPr lang="en-US" altLang="zh-TW" dirty="0" smtClean="0"/>
              <a:t>, Y. (2006)</a:t>
            </a:r>
          </a:p>
          <a:p>
            <a:r>
              <a:rPr lang="en-US" altLang="zh-TW" dirty="0" smtClean="0"/>
              <a:t>A fast learning algorithm for</a:t>
            </a:r>
            <a:r>
              <a:rPr lang="en-US" altLang="zh-TW" b="1" dirty="0" smtClean="0">
                <a:solidFill>
                  <a:srgbClr val="FF0000"/>
                </a:solidFill>
                <a:effectLst>
                  <a:outerShdw blurRad="38100" dist="38100" dir="2700000" algn="tl">
                    <a:srgbClr val="000000">
                      <a:alpha val="43137"/>
                    </a:srgbClr>
                  </a:outerShdw>
                </a:effectLst>
              </a:rPr>
              <a:t> deep </a:t>
            </a:r>
            <a:r>
              <a:rPr lang="en-US" altLang="zh-TW" dirty="0" smtClean="0"/>
              <a:t>belief nets.</a:t>
            </a:r>
          </a:p>
          <a:p>
            <a:r>
              <a:rPr lang="en-US" altLang="zh-TW" dirty="0" smtClean="0"/>
              <a:t>Neural Computation, 18, pp 1527-1554</a:t>
            </a:r>
            <a:endParaRPr lang="zh-TW" altLang="en-US" dirty="0"/>
          </a:p>
        </p:txBody>
      </p:sp>
      <p:sp>
        <p:nvSpPr>
          <p:cNvPr id="9" name="矩形 8"/>
          <p:cNvSpPr/>
          <p:nvPr/>
        </p:nvSpPr>
        <p:spPr>
          <a:xfrm>
            <a:off x="659051" y="1005090"/>
            <a:ext cx="1338828" cy="369332"/>
          </a:xfrm>
          <a:prstGeom prst="rect">
            <a:avLst/>
          </a:prstGeom>
        </p:spPr>
        <p:txBody>
          <a:bodyPr wrap="none">
            <a:spAutoFit/>
          </a:bodyPr>
          <a:lstStyle/>
          <a:p>
            <a:r>
              <a:rPr lang="zh-TW" altLang="en-US" dirty="0" smtClean="0"/>
              <a:t>重要里程碑</a:t>
            </a:r>
            <a:endParaRPr lang="zh-TW" altLang="en-US" dirty="0"/>
          </a:p>
        </p:txBody>
      </p:sp>
      <p:sp>
        <p:nvSpPr>
          <p:cNvPr id="10" name="矩形 9"/>
          <p:cNvSpPr/>
          <p:nvPr/>
        </p:nvSpPr>
        <p:spPr>
          <a:xfrm>
            <a:off x="404600" y="6121353"/>
            <a:ext cx="5738237" cy="646331"/>
          </a:xfrm>
          <a:prstGeom prst="rect">
            <a:avLst/>
          </a:prstGeom>
        </p:spPr>
        <p:txBody>
          <a:bodyPr wrap="square">
            <a:spAutoFit/>
          </a:bodyPr>
          <a:lstStyle/>
          <a:p>
            <a:r>
              <a:rPr lang="en-US" altLang="zh-TW" dirty="0" smtClean="0"/>
              <a:t>2012</a:t>
            </a:r>
            <a:r>
              <a:rPr lang="zh-TW" altLang="en-US" dirty="0" smtClean="0"/>
              <a:t>年在</a:t>
            </a:r>
            <a:r>
              <a:rPr lang="en-US" altLang="zh-TW" dirty="0" err="1" smtClean="0"/>
              <a:t>coursera</a:t>
            </a:r>
            <a:r>
              <a:rPr lang="zh-TW" altLang="en-US" dirty="0" smtClean="0"/>
              <a:t>開設課程的簡報</a:t>
            </a:r>
            <a:r>
              <a:rPr lang="en-US" altLang="zh-TW" dirty="0" smtClean="0"/>
              <a:t>https://www.cs.toronto.edu/~hinton/coursera_slides.html</a:t>
            </a:r>
            <a:endParaRPr lang="zh-TW" altLang="en-US" dirty="0"/>
          </a:p>
        </p:txBody>
      </p:sp>
    </p:spTree>
    <p:extLst>
      <p:ext uri="{BB962C8B-B14F-4D97-AF65-F5344CB8AC3E}">
        <p14:creationId xmlns:p14="http://schemas.microsoft.com/office/powerpoint/2010/main" val="36153317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852296" y="1525107"/>
            <a:ext cx="6990125" cy="3931946"/>
          </a:xfrm>
          <a:prstGeom prst="rect">
            <a:avLst/>
          </a:prstGeom>
        </p:spPr>
      </p:pic>
      <p:sp>
        <p:nvSpPr>
          <p:cNvPr id="3" name="矩形 2"/>
          <p:cNvSpPr/>
          <p:nvPr/>
        </p:nvSpPr>
        <p:spPr>
          <a:xfrm>
            <a:off x="345990" y="5692516"/>
            <a:ext cx="8657967" cy="523220"/>
          </a:xfrm>
          <a:prstGeom prst="rect">
            <a:avLst/>
          </a:prstGeom>
        </p:spPr>
        <p:txBody>
          <a:bodyPr wrap="square">
            <a:spAutoFit/>
          </a:bodyPr>
          <a:lstStyle/>
          <a:p>
            <a:r>
              <a:rPr lang="en-US" altLang="zh-TW" sz="2800" dirty="0"/>
              <a:t>https://www.cs.toronto.edu/~hinton/coursera_slides.html</a:t>
            </a:r>
            <a:endParaRPr lang="zh-TW" altLang="en-US" sz="2800" dirty="0"/>
          </a:p>
        </p:txBody>
      </p:sp>
      <p:pic>
        <p:nvPicPr>
          <p:cNvPr id="4" name="圖片 3"/>
          <p:cNvPicPr>
            <a:picLocks noChangeAspect="1"/>
          </p:cNvPicPr>
          <p:nvPr/>
        </p:nvPicPr>
        <p:blipFill>
          <a:blip r:embed="rId3"/>
          <a:stretch>
            <a:fillRect/>
          </a:stretch>
        </p:blipFill>
        <p:spPr>
          <a:xfrm>
            <a:off x="6615487" y="2347784"/>
            <a:ext cx="2453867" cy="3285766"/>
          </a:xfrm>
          <a:prstGeom prst="rect">
            <a:avLst/>
          </a:prstGeom>
        </p:spPr>
      </p:pic>
    </p:spTree>
    <p:extLst>
      <p:ext uri="{BB962C8B-B14F-4D97-AF65-F5344CB8AC3E}">
        <p14:creationId xmlns:p14="http://schemas.microsoft.com/office/powerpoint/2010/main" val="88466060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rgbClr val="00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smtClean="0">
                <a:latin typeface="Arial Black" panose="020B0A04020102020204" pitchFamily="34" charset="0"/>
              </a:rPr>
              <a:t>Deep Learning</a:t>
            </a:r>
          </a:p>
          <a:p>
            <a:pPr algn="ctr"/>
            <a:r>
              <a:rPr lang="zh-TW" altLang="en-US" sz="6000" dirty="0">
                <a:latin typeface="Arial Black" panose="020B0A04020102020204" pitchFamily="34" charset="0"/>
              </a:rPr>
              <a:t>深度學習</a:t>
            </a:r>
            <a:endParaRPr lang="zh-TW" altLang="en-US" sz="6000" dirty="0">
              <a:latin typeface="Arial Black" panose="020B0A04020102020204" pitchFamily="34" charset="0"/>
            </a:endParaRPr>
          </a:p>
        </p:txBody>
      </p:sp>
      <p:sp>
        <p:nvSpPr>
          <p:cNvPr id="3" name="投影片編號版面配置區 2"/>
          <p:cNvSpPr>
            <a:spLocks noGrp="1"/>
          </p:cNvSpPr>
          <p:nvPr>
            <p:ph type="sldNum" sz="quarter" idx="12"/>
          </p:nvPr>
        </p:nvSpPr>
        <p:spPr/>
        <p:txBody>
          <a:bodyPr/>
          <a:lstStyle/>
          <a:p>
            <a:fld id="{1C9828DB-DA40-4A60-9D03-5C770DCC3DDB}" type="slidenum">
              <a:rPr lang="zh-TW" altLang="en-US" smtClean="0"/>
              <a:t>39</a:t>
            </a:fld>
            <a:endParaRPr lang="zh-TW" altLang="en-US"/>
          </a:p>
        </p:txBody>
      </p:sp>
    </p:spTree>
    <p:extLst>
      <p:ext uri="{BB962C8B-B14F-4D97-AF65-F5344CB8AC3E}">
        <p14:creationId xmlns:p14="http://schemas.microsoft.com/office/powerpoint/2010/main" val="35732251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09716" y="365126"/>
            <a:ext cx="8582764" cy="701665"/>
          </a:xfrm>
        </p:spPr>
        <p:txBody>
          <a:bodyPr>
            <a:normAutofit/>
          </a:bodyPr>
          <a:lstStyle/>
          <a:p>
            <a:r>
              <a:rPr lang="en-US" altLang="zh-TW" sz="3200" dirty="0"/>
              <a:t>10 Breakthrough Technologies </a:t>
            </a:r>
            <a:r>
              <a:rPr lang="en-US" altLang="zh-TW" sz="3200" dirty="0" smtClean="0"/>
              <a:t>2020</a:t>
            </a:r>
            <a:endParaRPr lang="zh-TW" altLang="en-US" sz="3200" dirty="0"/>
          </a:p>
        </p:txBody>
      </p:sp>
      <p:pic>
        <p:nvPicPr>
          <p:cNvPr id="5" name="內容版面配置區 4"/>
          <p:cNvPicPr>
            <a:picLocks noGrp="1" noChangeAspect="1"/>
          </p:cNvPicPr>
          <p:nvPr>
            <p:ph idx="1"/>
          </p:nvPr>
        </p:nvPicPr>
        <p:blipFill rotWithShape="1">
          <a:blip r:embed="rId2"/>
          <a:srcRect l="23944" t="13631" r="24071" b="13158"/>
          <a:stretch/>
        </p:blipFill>
        <p:spPr>
          <a:xfrm>
            <a:off x="412956" y="2053643"/>
            <a:ext cx="3352800" cy="2656008"/>
          </a:xfrm>
          <a:prstGeom prst="rect">
            <a:avLst/>
          </a:prstGeom>
        </p:spPr>
      </p:pic>
      <p:sp>
        <p:nvSpPr>
          <p:cNvPr id="6" name="矩形 5"/>
          <p:cNvSpPr/>
          <p:nvPr/>
        </p:nvSpPr>
        <p:spPr>
          <a:xfrm>
            <a:off x="628650" y="1235473"/>
            <a:ext cx="7585587" cy="369332"/>
          </a:xfrm>
          <a:prstGeom prst="rect">
            <a:avLst/>
          </a:prstGeom>
        </p:spPr>
        <p:txBody>
          <a:bodyPr wrap="square">
            <a:spAutoFit/>
          </a:bodyPr>
          <a:lstStyle/>
          <a:p>
            <a:r>
              <a:rPr lang="en-US" altLang="zh-TW" dirty="0"/>
              <a:t>https://www.technologyreview.com/10-breakthrough-technologies/2020/</a:t>
            </a:r>
            <a:endParaRPr lang="zh-TW" altLang="en-US" dirty="0"/>
          </a:p>
        </p:txBody>
      </p:sp>
      <p:sp>
        <p:nvSpPr>
          <p:cNvPr id="7" name="矩形 6"/>
          <p:cNvSpPr/>
          <p:nvPr/>
        </p:nvSpPr>
        <p:spPr>
          <a:xfrm>
            <a:off x="4124632" y="1745850"/>
            <a:ext cx="4572000" cy="4154984"/>
          </a:xfrm>
          <a:prstGeom prst="rect">
            <a:avLst/>
          </a:prstGeom>
        </p:spPr>
        <p:txBody>
          <a:bodyPr>
            <a:spAutoFit/>
          </a:bodyPr>
          <a:lstStyle/>
          <a:p>
            <a:pPr marL="342900" indent="-342900">
              <a:buFont typeface="+mj-lt"/>
              <a:buAutoNum type="arabicPeriod"/>
            </a:pPr>
            <a:r>
              <a:rPr lang="en-US" altLang="zh-TW" sz="2400" dirty="0" err="1">
                <a:solidFill>
                  <a:srgbClr val="FF0000"/>
                </a:solidFill>
              </a:rPr>
              <a:t>Unhackable</a:t>
            </a:r>
            <a:r>
              <a:rPr lang="en-US" altLang="zh-TW" sz="2400" dirty="0">
                <a:solidFill>
                  <a:srgbClr val="FF0000"/>
                </a:solidFill>
              </a:rPr>
              <a:t> internet</a:t>
            </a:r>
          </a:p>
          <a:p>
            <a:pPr marL="342900" indent="-342900">
              <a:buFont typeface="+mj-lt"/>
              <a:buAutoNum type="arabicPeriod"/>
            </a:pPr>
            <a:r>
              <a:rPr lang="en-US" altLang="zh-TW" sz="2400" dirty="0"/>
              <a:t>Hyper-personalized medicine</a:t>
            </a:r>
          </a:p>
          <a:p>
            <a:pPr marL="342900" indent="-342900">
              <a:buFont typeface="+mj-lt"/>
              <a:buAutoNum type="arabicPeriod"/>
            </a:pPr>
            <a:r>
              <a:rPr lang="en-US" altLang="zh-TW" sz="2400" dirty="0"/>
              <a:t>Digital money</a:t>
            </a:r>
          </a:p>
          <a:p>
            <a:pPr marL="342900" indent="-342900">
              <a:buFont typeface="+mj-lt"/>
              <a:buAutoNum type="arabicPeriod"/>
            </a:pPr>
            <a:r>
              <a:rPr lang="en-US" altLang="zh-TW" sz="2400" dirty="0"/>
              <a:t>Anti-aging drugs</a:t>
            </a:r>
          </a:p>
          <a:p>
            <a:pPr marL="342900" indent="-342900">
              <a:buFont typeface="+mj-lt"/>
              <a:buAutoNum type="arabicPeriod"/>
            </a:pPr>
            <a:r>
              <a:rPr lang="en-US" altLang="zh-TW" sz="2400" dirty="0"/>
              <a:t>AI-discovered molecules</a:t>
            </a:r>
          </a:p>
          <a:p>
            <a:pPr marL="342900" indent="-342900">
              <a:buFont typeface="+mj-lt"/>
              <a:buAutoNum type="arabicPeriod"/>
            </a:pPr>
            <a:r>
              <a:rPr lang="en-US" altLang="zh-TW" sz="2400" dirty="0"/>
              <a:t>Satellite mega-constellations</a:t>
            </a:r>
          </a:p>
          <a:p>
            <a:pPr marL="342900" indent="-342900">
              <a:buFont typeface="+mj-lt"/>
              <a:buAutoNum type="arabicPeriod"/>
            </a:pPr>
            <a:r>
              <a:rPr lang="en-US" altLang="zh-TW" sz="2400" dirty="0"/>
              <a:t>Quantum supremacy</a:t>
            </a:r>
          </a:p>
          <a:p>
            <a:pPr marL="342900" indent="-342900">
              <a:buFont typeface="+mj-lt"/>
              <a:buAutoNum type="arabicPeriod"/>
            </a:pPr>
            <a:r>
              <a:rPr lang="en-US" altLang="zh-TW" sz="2400" dirty="0"/>
              <a:t>Tiny AI</a:t>
            </a:r>
          </a:p>
          <a:p>
            <a:pPr marL="342900" indent="-342900">
              <a:buFont typeface="+mj-lt"/>
              <a:buAutoNum type="arabicPeriod"/>
            </a:pPr>
            <a:r>
              <a:rPr lang="en-US" altLang="zh-TW" sz="2400" dirty="0"/>
              <a:t>Differential privacy</a:t>
            </a:r>
          </a:p>
          <a:p>
            <a:pPr marL="342900" indent="-342900">
              <a:buFont typeface="+mj-lt"/>
              <a:buAutoNum type="arabicPeriod"/>
            </a:pPr>
            <a:r>
              <a:rPr lang="en-US" altLang="zh-TW" sz="2400" dirty="0"/>
              <a:t>Climate change attribution</a:t>
            </a:r>
            <a:endParaRPr lang="zh-TW" altLang="en-US" sz="2400" dirty="0"/>
          </a:p>
        </p:txBody>
      </p:sp>
      <p:sp>
        <p:nvSpPr>
          <p:cNvPr id="8" name="矩形 7"/>
          <p:cNvSpPr/>
          <p:nvPr/>
        </p:nvSpPr>
        <p:spPr>
          <a:xfrm>
            <a:off x="309716" y="5696503"/>
            <a:ext cx="8495071" cy="861774"/>
          </a:xfrm>
          <a:prstGeom prst="rect">
            <a:avLst/>
          </a:prstGeom>
        </p:spPr>
        <p:txBody>
          <a:bodyPr wrap="square">
            <a:spAutoFit/>
          </a:bodyPr>
          <a:lstStyle/>
          <a:p>
            <a:r>
              <a:rPr lang="en-US" altLang="zh-TW" sz="3200" b="1" dirty="0" err="1">
                <a:effectLst>
                  <a:outerShdw blurRad="38100" dist="38100" dir="2700000" algn="tl">
                    <a:srgbClr val="000000">
                      <a:alpha val="43137"/>
                    </a:srgbClr>
                  </a:outerShdw>
                </a:effectLst>
              </a:rPr>
              <a:t>Unhackable</a:t>
            </a:r>
            <a:r>
              <a:rPr lang="en-US" altLang="zh-TW" sz="3200" b="1" dirty="0">
                <a:effectLst>
                  <a:outerShdw blurRad="38100" dist="38100" dir="2700000" algn="tl">
                    <a:srgbClr val="000000">
                      <a:alpha val="43137"/>
                    </a:srgbClr>
                  </a:outerShdw>
                </a:effectLst>
              </a:rPr>
              <a:t> </a:t>
            </a:r>
            <a:r>
              <a:rPr lang="en-US" altLang="zh-TW" sz="3200" b="1" dirty="0" smtClean="0">
                <a:effectLst>
                  <a:outerShdw blurRad="38100" dist="38100" dir="2700000" algn="tl">
                    <a:srgbClr val="000000">
                      <a:alpha val="43137"/>
                    </a:srgbClr>
                  </a:outerShdw>
                </a:effectLst>
              </a:rPr>
              <a:t>internet</a:t>
            </a:r>
          </a:p>
          <a:p>
            <a:r>
              <a:rPr lang="en-US" altLang="zh-TW" dirty="0" smtClean="0"/>
              <a:t>An </a:t>
            </a:r>
            <a:r>
              <a:rPr lang="en-US" altLang="zh-TW" dirty="0"/>
              <a:t>internet based on quantum physics will soon enable inherently secure communication.</a:t>
            </a:r>
            <a:endParaRPr lang="zh-TW" altLang="en-US" dirty="0"/>
          </a:p>
        </p:txBody>
      </p:sp>
      <p:sp>
        <p:nvSpPr>
          <p:cNvPr id="3" name="投影片編號版面配置區 2"/>
          <p:cNvSpPr>
            <a:spLocks noGrp="1"/>
          </p:cNvSpPr>
          <p:nvPr>
            <p:ph type="sldNum" sz="quarter" idx="12"/>
          </p:nvPr>
        </p:nvSpPr>
        <p:spPr/>
        <p:txBody>
          <a:bodyPr/>
          <a:lstStyle/>
          <a:p>
            <a:fld id="{3A8B062B-E4DE-4A66-8453-D28D590DC499}" type="slidenum">
              <a:rPr lang="zh-TW" altLang="en-US" smtClean="0"/>
              <a:t>4</a:t>
            </a:fld>
            <a:endParaRPr lang="zh-TW" altLang="en-US"/>
          </a:p>
        </p:txBody>
      </p:sp>
    </p:spTree>
    <p:extLst>
      <p:ext uri="{BB962C8B-B14F-4D97-AF65-F5344CB8AC3E}">
        <p14:creationId xmlns:p14="http://schemas.microsoft.com/office/powerpoint/2010/main" val="36190710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rgbClr val="00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smtClean="0">
                <a:latin typeface="Arial Black" panose="020B0A04020102020204" pitchFamily="34" charset="0"/>
              </a:rPr>
              <a:t>CNN</a:t>
            </a:r>
            <a:endParaRPr lang="zh-TW" altLang="en-US" sz="6000" dirty="0">
              <a:latin typeface="Arial Black" panose="020B0A04020102020204" pitchFamily="34" charset="0"/>
            </a:endParaRPr>
          </a:p>
        </p:txBody>
      </p:sp>
      <p:sp>
        <p:nvSpPr>
          <p:cNvPr id="3" name="投影片編號版面配置區 2"/>
          <p:cNvSpPr>
            <a:spLocks noGrp="1"/>
          </p:cNvSpPr>
          <p:nvPr>
            <p:ph type="sldNum" sz="quarter" idx="12"/>
          </p:nvPr>
        </p:nvSpPr>
        <p:spPr/>
        <p:txBody>
          <a:bodyPr/>
          <a:lstStyle/>
          <a:p>
            <a:fld id="{1C9828DB-DA40-4A60-9D03-5C770DCC3DDB}" type="slidenum">
              <a:rPr lang="zh-TW" altLang="en-US" smtClean="0"/>
              <a:t>40</a:t>
            </a:fld>
            <a:endParaRPr lang="zh-TW" altLang="en-US"/>
          </a:p>
        </p:txBody>
      </p:sp>
    </p:spTree>
    <p:extLst>
      <p:ext uri="{BB962C8B-B14F-4D97-AF65-F5344CB8AC3E}">
        <p14:creationId xmlns:p14="http://schemas.microsoft.com/office/powerpoint/2010/main" val="38078513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8102189" y="132756"/>
            <a:ext cx="1059068" cy="657860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152400" y="142875"/>
            <a:ext cx="1562100" cy="6578601"/>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 name="投影片編號版面配置區 1"/>
          <p:cNvSpPr>
            <a:spLocks noGrp="1"/>
          </p:cNvSpPr>
          <p:nvPr>
            <p:ph type="sldNum" sz="quarter" idx="12"/>
          </p:nvPr>
        </p:nvSpPr>
        <p:spPr/>
        <p:txBody>
          <a:bodyPr/>
          <a:lstStyle/>
          <a:p>
            <a:fld id="{EBA660C4-8EC1-4890-874E-5CA0D19E2E89}" type="slidenum">
              <a:rPr lang="zh-TW" altLang="en-US" smtClean="0"/>
              <a:t>41</a:t>
            </a:fld>
            <a:endParaRPr lang="zh-TW" altLang="en-US"/>
          </a:p>
        </p:txBody>
      </p:sp>
      <p:pic>
        <p:nvPicPr>
          <p:cNvPr id="3074" name="Picture 2" descr="ãhandwritten digit CNNãçåçæå°çµæ"/>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04850" y="2955926"/>
            <a:ext cx="8361157" cy="191744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51736" y="127364"/>
            <a:ext cx="3286125" cy="830997"/>
          </a:xfrm>
          <a:prstGeom prst="rect">
            <a:avLst/>
          </a:prstGeom>
        </p:spPr>
        <p:txBody>
          <a:bodyPr wrap="square">
            <a:spAutoFit/>
          </a:bodyPr>
          <a:lstStyle/>
          <a:p>
            <a:r>
              <a:rPr lang="zh-TW" altLang="en-US" sz="2400" dirty="0" smtClean="0"/>
              <a:t>每一張手寫的數字都是</a:t>
            </a:r>
            <a:r>
              <a:rPr lang="en-US" altLang="zh-TW" sz="2400" dirty="0" smtClean="0"/>
              <a:t>28*28(=784)</a:t>
            </a:r>
            <a:endParaRPr lang="zh-TW" altLang="en-US" sz="2400" dirty="0"/>
          </a:p>
        </p:txBody>
      </p:sp>
      <p:sp>
        <p:nvSpPr>
          <p:cNvPr id="5" name="向下箭號 4"/>
          <p:cNvSpPr/>
          <p:nvPr/>
        </p:nvSpPr>
        <p:spPr>
          <a:xfrm>
            <a:off x="800100" y="2737023"/>
            <a:ext cx="709612" cy="44158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a:off x="28394" y="4396315"/>
            <a:ext cx="1810111" cy="954107"/>
          </a:xfrm>
          <a:prstGeom prst="rect">
            <a:avLst/>
          </a:prstGeom>
        </p:spPr>
        <p:txBody>
          <a:bodyPr wrap="none">
            <a:spAutoFit/>
          </a:bodyPr>
          <a:lstStyle/>
          <a:p>
            <a:r>
              <a:rPr lang="zh-TW" altLang="en-US" sz="2800" dirty="0" smtClean="0"/>
              <a:t>輸入層有</a:t>
            </a:r>
            <a:endParaRPr lang="en-US" altLang="zh-TW" sz="2800" dirty="0" smtClean="0"/>
          </a:p>
          <a:p>
            <a:r>
              <a:rPr lang="en-US" altLang="zh-TW" sz="2800" dirty="0" smtClean="0"/>
              <a:t>784</a:t>
            </a:r>
            <a:r>
              <a:rPr lang="zh-TW" altLang="en-US" sz="2800" dirty="0" smtClean="0"/>
              <a:t>個單</a:t>
            </a:r>
            <a:r>
              <a:rPr lang="zh-TW" altLang="en-US" sz="2800" dirty="0"/>
              <a:t>元</a:t>
            </a:r>
          </a:p>
        </p:txBody>
      </p:sp>
      <p:sp>
        <p:nvSpPr>
          <p:cNvPr id="8" name="左大括弧 7"/>
          <p:cNvSpPr/>
          <p:nvPr/>
        </p:nvSpPr>
        <p:spPr>
          <a:xfrm rot="16200000">
            <a:off x="4648596" y="1749218"/>
            <a:ext cx="473668" cy="6257745"/>
          </a:xfrm>
          <a:prstGeom prst="leftBrace">
            <a:avLst>
              <a:gd name="adj1" fmla="val 8333"/>
              <a:gd name="adj2" fmla="val 49239"/>
            </a:avLst>
          </a:prstGeom>
          <a:noFill/>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TW" altLang="en-US"/>
          </a:p>
        </p:txBody>
      </p:sp>
      <p:pic>
        <p:nvPicPr>
          <p:cNvPr id="9" name="圖片 8"/>
          <p:cNvPicPr>
            <a:picLocks noChangeAspect="1"/>
          </p:cNvPicPr>
          <p:nvPr/>
        </p:nvPicPr>
        <p:blipFill>
          <a:blip r:embed="rId3"/>
          <a:stretch>
            <a:fillRect/>
          </a:stretch>
        </p:blipFill>
        <p:spPr>
          <a:xfrm>
            <a:off x="344592" y="960149"/>
            <a:ext cx="4551502" cy="1793718"/>
          </a:xfrm>
          <a:prstGeom prst="rect">
            <a:avLst/>
          </a:prstGeom>
        </p:spPr>
      </p:pic>
      <p:sp>
        <p:nvSpPr>
          <p:cNvPr id="12" name="矩形 11"/>
          <p:cNvSpPr/>
          <p:nvPr/>
        </p:nvSpPr>
        <p:spPr>
          <a:xfrm>
            <a:off x="2215035" y="626710"/>
            <a:ext cx="2845651" cy="369332"/>
          </a:xfrm>
          <a:prstGeom prst="rect">
            <a:avLst/>
          </a:prstGeom>
        </p:spPr>
        <p:txBody>
          <a:bodyPr wrap="none">
            <a:spAutoFit/>
          </a:bodyPr>
          <a:lstStyle/>
          <a:p>
            <a:r>
              <a:rPr lang="zh-TW" altLang="en-US" dirty="0" smtClean="0"/>
              <a:t>用</a:t>
            </a:r>
            <a:r>
              <a:rPr lang="en-US" altLang="zh-TW" dirty="0" smtClean="0"/>
              <a:t>28*28</a:t>
            </a:r>
            <a:r>
              <a:rPr lang="zh-TW" altLang="en-US" dirty="0" smtClean="0"/>
              <a:t>矩陣來代表一張圖</a:t>
            </a:r>
            <a:endParaRPr lang="zh-TW" altLang="en-US" dirty="0"/>
          </a:p>
        </p:txBody>
      </p:sp>
      <p:sp>
        <p:nvSpPr>
          <p:cNvPr id="15" name="矩形 14"/>
          <p:cNvSpPr/>
          <p:nvPr/>
        </p:nvSpPr>
        <p:spPr>
          <a:xfrm>
            <a:off x="2127130" y="5412472"/>
            <a:ext cx="3918189" cy="646331"/>
          </a:xfrm>
          <a:prstGeom prst="rect">
            <a:avLst/>
          </a:prstGeom>
        </p:spPr>
        <p:txBody>
          <a:bodyPr wrap="none">
            <a:spAutoFit/>
          </a:bodyPr>
          <a:lstStyle/>
          <a:p>
            <a:r>
              <a:rPr lang="zh-TW" altLang="en-US" dirty="0" smtClean="0"/>
              <a:t>網路架構設計</a:t>
            </a:r>
            <a:r>
              <a:rPr lang="en-US" altLang="zh-TW" dirty="0" smtClean="0"/>
              <a:t>:</a:t>
            </a:r>
            <a:r>
              <a:rPr lang="zh-TW" altLang="en-US" dirty="0" smtClean="0"/>
              <a:t>使用那些層</a:t>
            </a:r>
            <a:endParaRPr lang="en-US" altLang="zh-TW" dirty="0" smtClean="0"/>
          </a:p>
          <a:p>
            <a:r>
              <a:rPr lang="en-US" altLang="zh-TW" dirty="0" smtClean="0"/>
              <a:t>Convolution? Pooling? </a:t>
            </a:r>
            <a:r>
              <a:rPr lang="en-US" altLang="zh-TW" dirty="0" err="1" smtClean="0"/>
              <a:t>Dropout?Dense</a:t>
            </a:r>
            <a:r>
              <a:rPr lang="en-US" altLang="zh-TW" dirty="0" smtClean="0"/>
              <a:t>?</a:t>
            </a:r>
            <a:endParaRPr lang="en-US" altLang="zh-TW" dirty="0"/>
          </a:p>
        </p:txBody>
      </p:sp>
      <p:sp>
        <p:nvSpPr>
          <p:cNvPr id="16" name="矩形 15"/>
          <p:cNvSpPr/>
          <p:nvPr/>
        </p:nvSpPr>
        <p:spPr>
          <a:xfrm>
            <a:off x="1756557" y="2836887"/>
            <a:ext cx="6221627" cy="2063511"/>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8427948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編號版面配置區 1"/>
          <p:cNvSpPr>
            <a:spLocks noGrp="1"/>
          </p:cNvSpPr>
          <p:nvPr>
            <p:ph type="sldNum" sz="quarter" idx="12"/>
          </p:nvPr>
        </p:nvSpPr>
        <p:spPr/>
        <p:txBody>
          <a:bodyPr/>
          <a:lstStyle/>
          <a:p>
            <a:fld id="{EBA660C4-8EC1-4890-874E-5CA0D19E2E89}" type="slidenum">
              <a:rPr lang="zh-TW" altLang="en-US" smtClean="0"/>
              <a:t>42</a:t>
            </a:fld>
            <a:endParaRPr lang="zh-TW" altLang="en-US"/>
          </a:p>
        </p:txBody>
      </p:sp>
      <mc:AlternateContent xmlns:mc="http://schemas.openxmlformats.org/markup-compatibility/2006" xmlns:a14="http://schemas.microsoft.com/office/drawing/2010/main">
        <mc:Choice Requires="a14">
          <p:sp>
            <p:nvSpPr>
              <p:cNvPr id="3" name="文字方塊 2"/>
              <p:cNvSpPr txBox="1"/>
              <p:nvPr/>
            </p:nvSpPr>
            <p:spPr>
              <a:xfrm>
                <a:off x="6010672" y="333375"/>
                <a:ext cx="967765" cy="65971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4400" i="1" smtClean="0">
                              <a:latin typeface="Cambria Math" panose="02040503050406030204" pitchFamily="18" charset="0"/>
                            </a:rPr>
                          </m:ctrlPr>
                        </m:dPr>
                        <m:e>
                          <m:eqArr>
                            <m:eqArrPr>
                              <m:ctrlPr>
                                <a:rPr lang="en-US" altLang="zh-TW" sz="4400" i="1" smtClean="0">
                                  <a:latin typeface="Cambria Math" panose="02040503050406030204" pitchFamily="18" charset="0"/>
                                </a:rPr>
                              </m:ctrlPr>
                            </m:eqArrPr>
                            <m:e>
                              <m:eqArr>
                                <m:eqArrPr>
                                  <m:ctrlPr>
                                    <a:rPr lang="en-US" altLang="zh-TW" sz="4400" i="1" smtClean="0">
                                      <a:latin typeface="Cambria Math" panose="02040503050406030204" pitchFamily="18" charset="0"/>
                                    </a:rPr>
                                  </m:ctrlPr>
                                </m:eqArrPr>
                                <m:e>
                                  <m:r>
                                    <a:rPr lang="en-US" altLang="zh-TW" sz="4400" b="0" i="1" smtClean="0">
                                      <a:latin typeface="Cambria Math" panose="02040503050406030204" pitchFamily="18" charset="0"/>
                                    </a:rPr>
                                    <m:t>0</m:t>
                                  </m:r>
                                </m:e>
                                <m:e>
                                  <m:r>
                                    <a:rPr lang="en-US" altLang="zh-TW" sz="4400" b="1" i="1" smtClean="0">
                                      <a:solidFill>
                                        <a:srgbClr val="FF0000"/>
                                      </a:solidFill>
                                      <a:effectLst>
                                        <a:outerShdw blurRad="38100" dist="38100" dir="2700000" algn="tl">
                                          <a:srgbClr val="000000">
                                            <a:alpha val="43137"/>
                                          </a:srgbClr>
                                        </a:outerShdw>
                                      </a:effectLst>
                                      <a:latin typeface="Cambria Math" panose="02040503050406030204" pitchFamily="18" charset="0"/>
                                    </a:rPr>
                                    <m:t>𝟏</m:t>
                                  </m:r>
                                </m:e>
                              </m:eqArr>
                            </m:e>
                            <m:e>
                              <m:r>
                                <a:rPr lang="en-US" altLang="zh-TW" sz="4400" b="0" i="1" smtClean="0">
                                  <a:latin typeface="Cambria Math" panose="02040503050406030204" pitchFamily="18" charset="0"/>
                                </a:rPr>
                                <m:t>0</m:t>
                              </m:r>
                            </m:e>
                            <m:e>
                              <m:r>
                                <a:rPr lang="en-US" altLang="zh-TW" sz="4400" b="0" i="1" smtClean="0">
                                  <a:latin typeface="Cambria Math" panose="02040503050406030204" pitchFamily="18" charset="0"/>
                                </a:rPr>
                                <m:t>0</m:t>
                              </m:r>
                            </m:e>
                            <m:e>
                              <m:r>
                                <a:rPr lang="en-US" altLang="zh-TW" sz="4400" b="0" i="1" smtClean="0">
                                  <a:latin typeface="Cambria Math" panose="02040503050406030204" pitchFamily="18" charset="0"/>
                                </a:rPr>
                                <m:t>0</m:t>
                              </m:r>
                            </m:e>
                            <m:e>
                              <m:r>
                                <a:rPr lang="en-US" altLang="zh-TW" sz="4400" b="0" i="1" smtClean="0">
                                  <a:latin typeface="Cambria Math" panose="02040503050406030204" pitchFamily="18" charset="0"/>
                                </a:rPr>
                                <m:t>0</m:t>
                              </m:r>
                            </m:e>
                            <m:e>
                              <m:r>
                                <a:rPr lang="en-US" altLang="zh-TW" sz="4400" b="0" i="1" smtClean="0">
                                  <a:latin typeface="Cambria Math" panose="02040503050406030204" pitchFamily="18" charset="0"/>
                                </a:rPr>
                                <m:t>0</m:t>
                              </m:r>
                            </m:e>
                            <m:e>
                              <m:r>
                                <a:rPr lang="en-US" altLang="zh-TW" sz="4400" b="0" i="1" smtClean="0">
                                  <a:latin typeface="Cambria Math" panose="02040503050406030204" pitchFamily="18" charset="0"/>
                                </a:rPr>
                                <m:t>0</m:t>
                              </m:r>
                            </m:e>
                            <m:e>
                              <m:r>
                                <a:rPr lang="en-US" altLang="zh-TW" sz="4400" b="0" i="1" smtClean="0">
                                  <a:latin typeface="Cambria Math" panose="02040503050406030204" pitchFamily="18" charset="0"/>
                                </a:rPr>
                                <m:t>0</m:t>
                              </m:r>
                            </m:e>
                            <m:e>
                              <m:r>
                                <a:rPr lang="en-US" altLang="zh-TW" sz="4400" b="0" i="1" smtClean="0">
                                  <a:latin typeface="Cambria Math" panose="02040503050406030204" pitchFamily="18" charset="0"/>
                                </a:rPr>
                                <m:t>0</m:t>
                              </m:r>
                            </m:e>
                          </m:eqArr>
                        </m:e>
                      </m:d>
                    </m:oMath>
                  </m:oMathPara>
                </a14:m>
                <a:endParaRPr lang="en-US" altLang="zh-TW" sz="4400" dirty="0" smtClean="0"/>
              </a:p>
              <a:p>
                <a:endParaRPr lang="zh-TW" altLang="en-US" dirty="0"/>
              </a:p>
            </p:txBody>
          </p:sp>
        </mc:Choice>
        <mc:Fallback xmlns="">
          <p:sp>
            <p:nvSpPr>
              <p:cNvPr id="3" name="文字方塊 2"/>
              <p:cNvSpPr txBox="1">
                <a:spLocks noRot="1" noChangeAspect="1" noMove="1" noResize="1" noEditPoints="1" noAdjustHandles="1" noChangeArrowheads="1" noChangeShapeType="1" noTextEdit="1"/>
              </p:cNvSpPr>
              <p:nvPr/>
            </p:nvSpPr>
            <p:spPr>
              <a:xfrm>
                <a:off x="6010672" y="333375"/>
                <a:ext cx="967765" cy="6597191"/>
              </a:xfrm>
              <a:prstGeom prst="rect">
                <a:avLst/>
              </a:prstGeom>
              <a:blipFill rotWithShape="0">
                <a:blip r:embed="rId5"/>
                <a:stretch>
                  <a:fillRect/>
                </a:stretch>
              </a:blipFill>
            </p:spPr>
            <p:txBody>
              <a:bodyPr/>
              <a:lstStyle/>
              <a:p>
                <a:r>
                  <a:rPr lang="zh-TW" altLang="en-US">
                    <a:noFill/>
                  </a:rPr>
                  <a:t> </a:t>
                </a:r>
              </a:p>
            </p:txBody>
          </p:sp>
        </mc:Fallback>
      </mc:AlternateContent>
      <p:pic>
        <p:nvPicPr>
          <p:cNvPr id="4" name="圖片 3"/>
          <p:cNvPicPr>
            <a:picLocks noChangeAspect="1"/>
          </p:cNvPicPr>
          <p:nvPr/>
        </p:nvPicPr>
        <p:blipFill rotWithShape="1">
          <a:blip r:embed="rId6"/>
          <a:srcRect r="60944"/>
          <a:stretch/>
        </p:blipFill>
        <p:spPr>
          <a:xfrm>
            <a:off x="7133534" y="148508"/>
            <a:ext cx="1777624" cy="1793718"/>
          </a:xfrm>
          <a:prstGeom prst="rect">
            <a:avLst/>
          </a:prstGeom>
        </p:spPr>
      </p:pic>
      <mc:AlternateContent xmlns:mc="http://schemas.openxmlformats.org/markup-compatibility/2006" xmlns:a14="http://schemas.microsoft.com/office/drawing/2010/main">
        <mc:Choice Requires="a14">
          <p:sp>
            <p:nvSpPr>
              <p:cNvPr id="5" name="文字方塊 4"/>
              <p:cNvSpPr txBox="1"/>
              <p:nvPr/>
            </p:nvSpPr>
            <p:spPr>
              <a:xfrm>
                <a:off x="104696" y="333375"/>
                <a:ext cx="1042337" cy="65971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4400" i="1" smtClean="0">
                              <a:latin typeface="Cambria Math" panose="02040503050406030204" pitchFamily="18" charset="0"/>
                            </a:rPr>
                          </m:ctrlPr>
                        </m:dPr>
                        <m:e>
                          <m:eqArr>
                            <m:eqArrPr>
                              <m:ctrlPr>
                                <a:rPr lang="en-US" altLang="zh-TW" sz="4400" i="1" smtClean="0">
                                  <a:latin typeface="Cambria Math" panose="02040503050406030204" pitchFamily="18" charset="0"/>
                                </a:rPr>
                              </m:ctrlPr>
                            </m:eqArrPr>
                            <m:e>
                              <m:eqArr>
                                <m:eqArrPr>
                                  <m:ctrlPr>
                                    <a:rPr lang="en-US" altLang="zh-TW" sz="4400" i="1" smtClean="0">
                                      <a:latin typeface="Cambria Math" panose="02040503050406030204" pitchFamily="18" charset="0"/>
                                    </a:rPr>
                                  </m:ctrlPr>
                                </m:eqArrPr>
                                <m:e>
                                  <m:r>
                                    <a:rPr lang="en-US" altLang="zh-TW" sz="4400" b="0" i="1" smtClean="0">
                                      <a:latin typeface="Cambria Math" panose="02040503050406030204" pitchFamily="18" charset="0"/>
                                    </a:rPr>
                                    <m:t>0</m:t>
                                  </m:r>
                                </m:e>
                                <m:e>
                                  <m:r>
                                    <a:rPr lang="en-US" altLang="zh-TW" sz="4400" b="0" i="1" smtClean="0">
                                      <a:latin typeface="Cambria Math" panose="02040503050406030204" pitchFamily="18" charset="0"/>
                                    </a:rPr>
                                    <m:t>1</m:t>
                                  </m:r>
                                </m:e>
                              </m:eqArr>
                            </m:e>
                            <m:e>
                              <m:r>
                                <a:rPr lang="en-US" altLang="zh-TW" sz="4400" b="0" i="1" smtClean="0">
                                  <a:latin typeface="Cambria Math" panose="02040503050406030204" pitchFamily="18" charset="0"/>
                                </a:rPr>
                                <m:t>2</m:t>
                              </m:r>
                            </m:e>
                            <m:e>
                              <m:r>
                                <a:rPr lang="en-US" altLang="zh-TW" sz="4400" b="0" i="1" smtClean="0">
                                  <a:latin typeface="Cambria Math" panose="02040503050406030204" pitchFamily="18" charset="0"/>
                                </a:rPr>
                                <m:t>3</m:t>
                              </m:r>
                            </m:e>
                            <m:e>
                              <m:r>
                                <a:rPr lang="en-US" altLang="zh-TW" sz="4400" b="0" i="1" smtClean="0">
                                  <a:latin typeface="Cambria Math" panose="02040503050406030204" pitchFamily="18" charset="0"/>
                                </a:rPr>
                                <m:t>4</m:t>
                              </m:r>
                            </m:e>
                            <m:e>
                              <m:r>
                                <a:rPr lang="en-US" altLang="zh-TW" sz="4400" b="0" i="1" smtClean="0">
                                  <a:latin typeface="Cambria Math" panose="02040503050406030204" pitchFamily="18" charset="0"/>
                                </a:rPr>
                                <m:t>5</m:t>
                              </m:r>
                            </m:e>
                            <m:e>
                              <m:r>
                                <a:rPr lang="en-US" altLang="zh-TW" sz="4400" b="0" i="1" smtClean="0">
                                  <a:latin typeface="Cambria Math" panose="02040503050406030204" pitchFamily="18" charset="0"/>
                                </a:rPr>
                                <m:t>6</m:t>
                              </m:r>
                            </m:e>
                            <m:e>
                              <m:r>
                                <a:rPr lang="en-US" altLang="zh-TW" sz="4400" b="0" i="1" smtClean="0">
                                  <a:latin typeface="Cambria Math" panose="02040503050406030204" pitchFamily="18" charset="0"/>
                                </a:rPr>
                                <m:t>7</m:t>
                              </m:r>
                            </m:e>
                            <m:e>
                              <m:r>
                                <a:rPr lang="en-US" altLang="zh-TW" sz="4400" b="0" i="1" smtClean="0">
                                  <a:latin typeface="Cambria Math" panose="02040503050406030204" pitchFamily="18" charset="0"/>
                                </a:rPr>
                                <m:t>8</m:t>
                              </m:r>
                            </m:e>
                            <m:e>
                              <m:r>
                                <a:rPr lang="en-US" altLang="zh-TW" sz="4400" b="0" i="1" smtClean="0">
                                  <a:latin typeface="Cambria Math" panose="02040503050406030204" pitchFamily="18" charset="0"/>
                                </a:rPr>
                                <m:t>9</m:t>
                              </m:r>
                            </m:e>
                          </m:eqArr>
                        </m:e>
                      </m:d>
                    </m:oMath>
                  </m:oMathPara>
                </a14:m>
                <a:endParaRPr lang="en-US" altLang="zh-TW" sz="4400" dirty="0" smtClean="0"/>
              </a:p>
              <a:p>
                <a:endParaRPr lang="zh-TW" altLang="en-US" dirty="0"/>
              </a:p>
            </p:txBody>
          </p:sp>
        </mc:Choice>
        <mc:Fallback xmlns="">
          <p:sp>
            <p:nvSpPr>
              <p:cNvPr id="5" name="文字方塊 4"/>
              <p:cNvSpPr txBox="1">
                <a:spLocks noRot="1" noChangeAspect="1" noMove="1" noResize="1" noEditPoints="1" noAdjustHandles="1" noChangeArrowheads="1" noChangeShapeType="1" noTextEdit="1"/>
              </p:cNvSpPr>
              <p:nvPr/>
            </p:nvSpPr>
            <p:spPr>
              <a:xfrm>
                <a:off x="104696" y="333375"/>
                <a:ext cx="1042337" cy="6597191"/>
              </a:xfrm>
              <a:prstGeom prst="rect">
                <a:avLst/>
              </a:prstGeom>
              <a:blipFill rotWithShape="0">
                <a:blip r:embed="rId7"/>
                <a:stretch>
                  <a:fillRect/>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6" name="文字方塊 5"/>
              <p:cNvSpPr txBox="1"/>
              <p:nvPr/>
            </p:nvSpPr>
            <p:spPr>
              <a:xfrm>
                <a:off x="3060261" y="257175"/>
                <a:ext cx="1701941" cy="66016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altLang="zh-TW" sz="4400" i="1" smtClean="0">
                              <a:latin typeface="Cambria Math" panose="02040503050406030204" pitchFamily="18" charset="0"/>
                            </a:rPr>
                          </m:ctrlPr>
                        </m:dPr>
                        <m:e>
                          <m:eqArr>
                            <m:eqArrPr>
                              <m:ctrlPr>
                                <a:rPr lang="en-US" altLang="zh-TW" sz="4400" i="1" smtClean="0">
                                  <a:latin typeface="Cambria Math" panose="02040503050406030204" pitchFamily="18" charset="0"/>
                                </a:rPr>
                              </m:ctrlPr>
                            </m:eqArrPr>
                            <m:e>
                              <m:eqArr>
                                <m:eqArrPr>
                                  <m:ctrlPr>
                                    <a:rPr lang="en-US" altLang="zh-TW" sz="4400" i="1" smtClean="0">
                                      <a:latin typeface="Cambria Math" panose="02040503050406030204" pitchFamily="18" charset="0"/>
                                    </a:rPr>
                                  </m:ctrlPr>
                                </m:eqArrPr>
                                <m:e>
                                  <m:r>
                                    <a:rPr lang="en-US" altLang="zh-TW" sz="4400" b="0" i="1" smtClean="0">
                                      <a:latin typeface="Cambria Math" panose="02040503050406030204" pitchFamily="18" charset="0"/>
                                    </a:rPr>
                                    <m:t>0.1</m:t>
                                  </m:r>
                                </m:e>
                                <m:e>
                                  <m:r>
                                    <a:rPr lang="en-US" altLang="zh-TW" sz="4400" b="1" i="1" smtClean="0">
                                      <a:solidFill>
                                        <a:srgbClr val="FF0000"/>
                                      </a:solidFill>
                                      <a:effectLst>
                                        <a:outerShdw blurRad="38100" dist="38100" dir="2700000" algn="tl">
                                          <a:srgbClr val="000000">
                                            <a:alpha val="43137"/>
                                          </a:srgbClr>
                                        </a:outerShdw>
                                      </a:effectLst>
                                      <a:latin typeface="Cambria Math" panose="02040503050406030204" pitchFamily="18" charset="0"/>
                                    </a:rPr>
                                    <m:t>𝟎</m:t>
                                  </m:r>
                                  <m:r>
                                    <a:rPr lang="en-US" altLang="zh-TW" sz="4400" b="1" i="1" smtClean="0">
                                      <a:solidFill>
                                        <a:srgbClr val="FF0000"/>
                                      </a:solidFill>
                                      <a:effectLst>
                                        <a:outerShdw blurRad="38100" dist="38100" dir="2700000" algn="tl">
                                          <a:srgbClr val="000000">
                                            <a:alpha val="43137"/>
                                          </a:srgbClr>
                                        </a:outerShdw>
                                      </a:effectLst>
                                      <a:latin typeface="Cambria Math" panose="02040503050406030204" pitchFamily="18" charset="0"/>
                                    </a:rPr>
                                    <m:t>.</m:t>
                                  </m:r>
                                  <m:r>
                                    <a:rPr lang="en-US" altLang="zh-TW" sz="4400" b="1" i="1" smtClean="0">
                                      <a:solidFill>
                                        <a:srgbClr val="FF0000"/>
                                      </a:solidFill>
                                      <a:effectLst>
                                        <a:outerShdw blurRad="38100" dist="38100" dir="2700000" algn="tl">
                                          <a:srgbClr val="000000">
                                            <a:alpha val="43137"/>
                                          </a:srgbClr>
                                        </a:outerShdw>
                                      </a:effectLst>
                                      <a:latin typeface="Cambria Math" panose="02040503050406030204" pitchFamily="18" charset="0"/>
                                    </a:rPr>
                                    <m:t>𝟔</m:t>
                                  </m:r>
                                </m:e>
                              </m:eqArr>
                            </m:e>
                            <m:e>
                              <m:r>
                                <a:rPr lang="en-US" altLang="zh-TW" sz="4400" b="0" i="1" smtClean="0">
                                  <a:latin typeface="Cambria Math" panose="02040503050406030204" pitchFamily="18" charset="0"/>
                                </a:rPr>
                                <m:t>0</m:t>
                              </m:r>
                            </m:e>
                            <m:e>
                              <m:r>
                                <a:rPr lang="en-US" altLang="zh-TW" sz="4400" b="0" i="1" smtClean="0">
                                  <a:latin typeface="Cambria Math" panose="02040503050406030204" pitchFamily="18" charset="0"/>
                                </a:rPr>
                                <m:t>0</m:t>
                              </m:r>
                            </m:e>
                            <m:e>
                              <m:r>
                                <a:rPr lang="en-US" altLang="zh-TW" sz="4400" b="0" i="1" smtClean="0">
                                  <a:latin typeface="Cambria Math" panose="02040503050406030204" pitchFamily="18" charset="0"/>
                                </a:rPr>
                                <m:t>0.1</m:t>
                              </m:r>
                            </m:e>
                            <m:e>
                              <m:r>
                                <a:rPr lang="en-US" altLang="zh-TW" sz="4400" b="0" i="1" smtClean="0">
                                  <a:latin typeface="Cambria Math" panose="02040503050406030204" pitchFamily="18" charset="0"/>
                                </a:rPr>
                                <m:t>0</m:t>
                              </m:r>
                            </m:e>
                            <m:e>
                              <m:r>
                                <a:rPr lang="en-US" altLang="zh-TW" sz="4400" b="0" i="1" smtClean="0">
                                  <a:latin typeface="Cambria Math" panose="02040503050406030204" pitchFamily="18" charset="0"/>
                                </a:rPr>
                                <m:t>0.1</m:t>
                              </m:r>
                            </m:e>
                            <m:e>
                              <m:r>
                                <a:rPr lang="en-US" altLang="zh-TW" sz="4400" b="0" i="1" smtClean="0">
                                  <a:latin typeface="Cambria Math" panose="02040503050406030204" pitchFamily="18" charset="0"/>
                                </a:rPr>
                                <m:t>0.05</m:t>
                              </m:r>
                            </m:e>
                            <m:e>
                              <m:r>
                                <a:rPr lang="en-US" altLang="zh-TW" sz="4400" b="0" i="1" smtClean="0">
                                  <a:latin typeface="Cambria Math" panose="02040503050406030204" pitchFamily="18" charset="0"/>
                                </a:rPr>
                                <m:t>0</m:t>
                              </m:r>
                            </m:e>
                            <m:e>
                              <m:r>
                                <a:rPr lang="en-US" altLang="zh-TW" sz="4400" b="0" i="1" smtClean="0">
                                  <a:latin typeface="Cambria Math" panose="02040503050406030204" pitchFamily="18" charset="0"/>
                                </a:rPr>
                                <m:t>0.05</m:t>
                              </m:r>
                            </m:e>
                          </m:eqArr>
                        </m:e>
                      </m:d>
                    </m:oMath>
                  </m:oMathPara>
                </a14:m>
                <a:endParaRPr lang="en-US" altLang="zh-TW" sz="4400" dirty="0" smtClean="0"/>
              </a:p>
              <a:p>
                <a:endParaRPr lang="zh-TW" altLang="en-US" dirty="0"/>
              </a:p>
            </p:txBody>
          </p:sp>
        </mc:Choice>
        <mc:Fallback xmlns="">
          <p:sp>
            <p:nvSpPr>
              <p:cNvPr id="6" name="文字方塊 5"/>
              <p:cNvSpPr txBox="1">
                <a:spLocks noRot="1" noChangeAspect="1" noMove="1" noResize="1" noEditPoints="1" noAdjustHandles="1" noChangeArrowheads="1" noChangeShapeType="1" noTextEdit="1"/>
              </p:cNvSpPr>
              <p:nvPr/>
            </p:nvSpPr>
            <p:spPr>
              <a:xfrm>
                <a:off x="3060261" y="257175"/>
                <a:ext cx="1701941" cy="6601615"/>
              </a:xfrm>
              <a:prstGeom prst="rect">
                <a:avLst/>
              </a:prstGeom>
              <a:blipFill rotWithShape="0">
                <a:blip r:embed="rId8"/>
                <a:stretch>
                  <a:fillRect/>
                </a:stretch>
              </a:blipFill>
            </p:spPr>
            <p:txBody>
              <a:bodyPr/>
              <a:lstStyle/>
              <a:p>
                <a:r>
                  <a:rPr lang="zh-TW" altLang="en-US">
                    <a:noFill/>
                  </a:rPr>
                  <a:t> </a:t>
                </a:r>
              </a:p>
            </p:txBody>
          </p:sp>
        </mc:Fallback>
      </mc:AlternateContent>
      <p:sp>
        <p:nvSpPr>
          <p:cNvPr id="7" name="矩形 6"/>
          <p:cNvSpPr/>
          <p:nvPr/>
        </p:nvSpPr>
        <p:spPr>
          <a:xfrm>
            <a:off x="1060911" y="413429"/>
            <a:ext cx="1627369" cy="1815882"/>
          </a:xfrm>
          <a:prstGeom prst="rect">
            <a:avLst/>
          </a:prstGeom>
        </p:spPr>
        <p:txBody>
          <a:bodyPr wrap="none">
            <a:spAutoFit/>
          </a:bodyPr>
          <a:lstStyle/>
          <a:p>
            <a:r>
              <a:rPr lang="zh-TW" altLang="en-US" sz="2800" b="1" dirty="0" smtClean="0">
                <a:effectLst>
                  <a:outerShdw blurRad="38100" dist="38100" dir="2700000" algn="tl">
                    <a:srgbClr val="000000">
                      <a:alpha val="43137"/>
                    </a:srgbClr>
                  </a:outerShdw>
                </a:effectLst>
              </a:rPr>
              <a:t>輸出層有</a:t>
            </a:r>
            <a:endParaRPr lang="en-US" altLang="zh-TW" sz="2800" b="1" dirty="0" smtClean="0">
              <a:effectLst>
                <a:outerShdw blurRad="38100" dist="38100" dir="2700000" algn="tl">
                  <a:srgbClr val="000000">
                    <a:alpha val="43137"/>
                  </a:srgbClr>
                </a:outerShdw>
              </a:effectLst>
            </a:endParaRPr>
          </a:p>
          <a:p>
            <a:r>
              <a:rPr lang="en-US" altLang="zh-TW" sz="2800" b="1" dirty="0" smtClean="0">
                <a:effectLst>
                  <a:outerShdw blurRad="38100" dist="38100" dir="2700000" algn="tl">
                    <a:srgbClr val="000000">
                      <a:alpha val="43137"/>
                    </a:srgbClr>
                  </a:outerShdw>
                </a:effectLst>
              </a:rPr>
              <a:t>10</a:t>
            </a:r>
            <a:r>
              <a:rPr lang="zh-TW" altLang="en-US" sz="2800" b="1" dirty="0" smtClean="0">
                <a:effectLst>
                  <a:outerShdw blurRad="38100" dist="38100" dir="2700000" algn="tl">
                    <a:srgbClr val="000000">
                      <a:alpha val="43137"/>
                    </a:srgbClr>
                  </a:outerShdw>
                </a:effectLst>
              </a:rPr>
              <a:t>個單元</a:t>
            </a:r>
            <a:endParaRPr lang="en-US" altLang="zh-TW" sz="2800" b="1" dirty="0" smtClean="0">
              <a:effectLst>
                <a:outerShdw blurRad="38100" dist="38100" dir="2700000" algn="tl">
                  <a:srgbClr val="000000">
                    <a:alpha val="43137"/>
                  </a:srgbClr>
                </a:outerShdw>
              </a:effectLst>
            </a:endParaRPr>
          </a:p>
          <a:p>
            <a:r>
              <a:rPr lang="zh-TW" altLang="en-US" sz="2800" b="1" dirty="0" smtClean="0">
                <a:effectLst>
                  <a:outerShdw blurRad="38100" dist="38100" dir="2700000" algn="tl">
                    <a:srgbClr val="000000">
                      <a:alpha val="43137"/>
                    </a:srgbClr>
                  </a:outerShdw>
                </a:effectLst>
              </a:rPr>
              <a:t>代表</a:t>
            </a:r>
            <a:r>
              <a:rPr lang="en-US" altLang="zh-TW" sz="2800" b="1" dirty="0" smtClean="0">
                <a:effectLst>
                  <a:outerShdw blurRad="38100" dist="38100" dir="2700000" algn="tl">
                    <a:srgbClr val="000000">
                      <a:alpha val="43137"/>
                    </a:srgbClr>
                  </a:outerShdw>
                </a:effectLst>
              </a:rPr>
              <a:t>0-9</a:t>
            </a:r>
          </a:p>
          <a:p>
            <a:r>
              <a:rPr lang="zh-TW" altLang="en-US" sz="2800" b="1" dirty="0" smtClean="0">
                <a:effectLst>
                  <a:outerShdw blurRad="38100" dist="38100" dir="2700000" algn="tl">
                    <a:srgbClr val="000000">
                      <a:alpha val="43137"/>
                    </a:srgbClr>
                  </a:outerShdw>
                </a:effectLst>
              </a:rPr>
              <a:t>的機率</a:t>
            </a:r>
            <a:endParaRPr lang="en-US" altLang="zh-TW" sz="2800" b="1" dirty="0" smtClean="0">
              <a:effectLst>
                <a:outerShdw blurRad="38100" dist="38100" dir="2700000" algn="tl">
                  <a:srgbClr val="000000">
                    <a:alpha val="43137"/>
                  </a:srgbClr>
                </a:outerShdw>
              </a:effectLst>
            </a:endParaRPr>
          </a:p>
        </p:txBody>
      </p:sp>
      <p:sp>
        <p:nvSpPr>
          <p:cNvPr id="8" name="矩形 7"/>
          <p:cNvSpPr/>
          <p:nvPr/>
        </p:nvSpPr>
        <p:spPr>
          <a:xfrm>
            <a:off x="4823921" y="3785233"/>
            <a:ext cx="1413474" cy="923330"/>
          </a:xfrm>
          <a:prstGeom prst="rect">
            <a:avLst/>
          </a:prstGeom>
        </p:spPr>
        <p:txBody>
          <a:bodyPr wrap="square">
            <a:spAutoFit/>
          </a:bodyPr>
          <a:lstStyle/>
          <a:p>
            <a:r>
              <a:rPr lang="zh-TW" altLang="en-US" b="1" dirty="0" smtClean="0">
                <a:effectLst>
                  <a:outerShdw blurRad="38100" dist="38100" dir="2700000" algn="tl">
                    <a:srgbClr val="000000">
                      <a:alpha val="43137"/>
                    </a:srgbClr>
                  </a:outerShdw>
                </a:effectLst>
              </a:rPr>
              <a:t>全部加起</a:t>
            </a:r>
            <a:endParaRPr lang="en-US" altLang="zh-TW" b="1" dirty="0" smtClean="0">
              <a:effectLst>
                <a:outerShdw blurRad="38100" dist="38100" dir="2700000" algn="tl">
                  <a:srgbClr val="000000">
                    <a:alpha val="43137"/>
                  </a:srgbClr>
                </a:outerShdw>
              </a:effectLst>
            </a:endParaRPr>
          </a:p>
          <a:p>
            <a:r>
              <a:rPr lang="zh-TW" altLang="en-US" b="1" dirty="0" smtClean="0">
                <a:effectLst>
                  <a:outerShdw blurRad="38100" dist="38100" dir="2700000" algn="tl">
                    <a:srgbClr val="000000">
                      <a:alpha val="43137"/>
                    </a:srgbClr>
                  </a:outerShdw>
                </a:effectLst>
              </a:rPr>
              <a:t>來的機率</a:t>
            </a:r>
            <a:endParaRPr lang="en-US" altLang="zh-TW" b="1" dirty="0" smtClean="0">
              <a:effectLst>
                <a:outerShdw blurRad="38100" dist="38100" dir="2700000" algn="tl">
                  <a:srgbClr val="000000">
                    <a:alpha val="43137"/>
                  </a:srgbClr>
                </a:outerShdw>
              </a:effectLst>
            </a:endParaRPr>
          </a:p>
          <a:p>
            <a:r>
              <a:rPr lang="zh-TW" altLang="en-US" b="1" dirty="0" smtClean="0">
                <a:effectLst>
                  <a:outerShdw blurRad="38100" dist="38100" dir="2700000" algn="tl">
                    <a:srgbClr val="000000">
                      <a:alpha val="43137"/>
                    </a:srgbClr>
                  </a:outerShdw>
                </a:effectLst>
              </a:rPr>
              <a:t>為</a:t>
            </a:r>
            <a:r>
              <a:rPr lang="en-US" altLang="zh-TW" b="1" dirty="0" smtClean="0">
                <a:effectLst>
                  <a:outerShdw blurRad="38100" dist="38100" dir="2700000" algn="tl">
                    <a:srgbClr val="000000">
                      <a:alpha val="43137"/>
                    </a:srgbClr>
                  </a:outerShdw>
                </a:effectLst>
              </a:rPr>
              <a:t>1</a:t>
            </a:r>
            <a:endParaRPr lang="zh-TW" altLang="en-US" b="1" dirty="0">
              <a:effectLst>
                <a:outerShdw blurRad="38100" dist="38100" dir="2700000" algn="tl">
                  <a:srgbClr val="000000">
                    <a:alpha val="43137"/>
                  </a:srgbClr>
                </a:outerShdw>
              </a:effectLst>
            </a:endParaRPr>
          </a:p>
        </p:txBody>
      </p:sp>
      <p:sp>
        <p:nvSpPr>
          <p:cNvPr id="9" name="矩形 8"/>
          <p:cNvSpPr/>
          <p:nvPr/>
        </p:nvSpPr>
        <p:spPr>
          <a:xfrm>
            <a:off x="4675704" y="1321370"/>
            <a:ext cx="1334968" cy="923330"/>
          </a:xfrm>
          <a:prstGeom prst="rect">
            <a:avLst/>
          </a:prstGeom>
        </p:spPr>
        <p:txBody>
          <a:bodyPr wrap="square">
            <a:spAutoFit/>
          </a:bodyPr>
          <a:lstStyle/>
          <a:p>
            <a:r>
              <a:rPr lang="zh-TW" altLang="en-US" b="1" dirty="0" smtClean="0">
                <a:effectLst>
                  <a:outerShdw blurRad="38100" dist="38100" dir="2700000" algn="tl">
                    <a:srgbClr val="000000">
                      <a:alpha val="43137"/>
                    </a:srgbClr>
                  </a:outerShdw>
                </a:effectLst>
              </a:rPr>
              <a:t>機率</a:t>
            </a:r>
            <a:r>
              <a:rPr lang="zh-TW" altLang="en-US" b="1" dirty="0">
                <a:effectLst>
                  <a:outerShdw blurRad="38100" dist="38100" dir="2700000" algn="tl">
                    <a:srgbClr val="000000">
                      <a:alpha val="43137"/>
                    </a:srgbClr>
                  </a:outerShdw>
                </a:effectLst>
              </a:rPr>
              <a:t>最</a:t>
            </a:r>
            <a:r>
              <a:rPr lang="zh-TW" altLang="en-US" b="1" dirty="0" smtClean="0">
                <a:effectLst>
                  <a:outerShdw blurRad="38100" dist="38100" dir="2700000" algn="tl">
                    <a:srgbClr val="000000">
                      <a:alpha val="43137"/>
                    </a:srgbClr>
                  </a:outerShdw>
                </a:effectLst>
              </a:rPr>
              <a:t>高</a:t>
            </a:r>
            <a:endParaRPr lang="en-US" altLang="zh-TW" b="1" dirty="0" smtClean="0">
              <a:effectLst>
                <a:outerShdw blurRad="38100" dist="38100" dir="2700000" algn="tl">
                  <a:srgbClr val="000000">
                    <a:alpha val="43137"/>
                  </a:srgbClr>
                </a:outerShdw>
              </a:effectLst>
            </a:endParaRPr>
          </a:p>
          <a:p>
            <a:r>
              <a:rPr lang="zh-TW" altLang="en-US" b="1" dirty="0" smtClean="0">
                <a:effectLst>
                  <a:outerShdw blurRad="38100" dist="38100" dir="2700000" algn="tl">
                    <a:srgbClr val="000000">
                      <a:alpha val="43137"/>
                    </a:srgbClr>
                  </a:outerShdw>
                </a:effectLst>
              </a:rPr>
              <a:t>的就判定</a:t>
            </a:r>
            <a:endParaRPr lang="en-US" altLang="zh-TW" b="1" dirty="0" smtClean="0">
              <a:effectLst>
                <a:outerShdw blurRad="38100" dist="38100" dir="2700000" algn="tl">
                  <a:srgbClr val="000000">
                    <a:alpha val="43137"/>
                  </a:srgbClr>
                </a:outerShdw>
              </a:effectLst>
            </a:endParaRPr>
          </a:p>
          <a:p>
            <a:r>
              <a:rPr lang="zh-TW" altLang="en-US" b="1" dirty="0" smtClean="0">
                <a:effectLst>
                  <a:outerShdw blurRad="38100" dist="38100" dir="2700000" algn="tl">
                    <a:srgbClr val="000000">
                      <a:alpha val="43137"/>
                    </a:srgbClr>
                  </a:outerShdw>
                </a:effectLst>
              </a:rPr>
              <a:t>是哪個數字</a:t>
            </a:r>
            <a:endParaRPr lang="zh-TW" altLang="en-US" b="1" dirty="0">
              <a:effectLst>
                <a:outerShdw blurRad="38100" dist="38100" dir="2700000" algn="tl">
                  <a:srgbClr val="000000">
                    <a:alpha val="43137"/>
                  </a:srgbClr>
                </a:outerShdw>
              </a:effectLst>
            </a:endParaRPr>
          </a:p>
        </p:txBody>
      </p:sp>
      <p:sp>
        <p:nvSpPr>
          <p:cNvPr id="10" name="矩形 9"/>
          <p:cNvSpPr/>
          <p:nvPr/>
        </p:nvSpPr>
        <p:spPr>
          <a:xfrm>
            <a:off x="2057096" y="2475532"/>
            <a:ext cx="1107996" cy="646331"/>
          </a:xfrm>
          <a:prstGeom prst="rect">
            <a:avLst/>
          </a:prstGeom>
        </p:spPr>
        <p:txBody>
          <a:bodyPr wrap="none">
            <a:spAutoFit/>
          </a:bodyPr>
          <a:lstStyle/>
          <a:p>
            <a:r>
              <a:rPr lang="zh-TW" altLang="en-US" b="1" dirty="0" smtClean="0">
                <a:effectLst>
                  <a:outerShdw blurRad="38100" dist="38100" dir="2700000" algn="tl">
                    <a:srgbClr val="000000">
                      <a:alpha val="43137"/>
                    </a:srgbClr>
                  </a:outerShdw>
                </a:effectLst>
              </a:rPr>
              <a:t>計算後</a:t>
            </a:r>
            <a:endParaRPr lang="en-US" altLang="zh-TW" b="1" dirty="0" smtClean="0">
              <a:effectLst>
                <a:outerShdw blurRad="38100" dist="38100" dir="2700000" algn="tl">
                  <a:srgbClr val="000000">
                    <a:alpha val="43137"/>
                  </a:srgbClr>
                </a:outerShdw>
              </a:effectLst>
            </a:endParaRPr>
          </a:p>
          <a:p>
            <a:r>
              <a:rPr lang="zh-TW" altLang="en-US" b="1" dirty="0" smtClean="0">
                <a:effectLst>
                  <a:outerShdw blurRad="38100" dist="38100" dir="2700000" algn="tl">
                    <a:srgbClr val="000000">
                      <a:alpha val="43137"/>
                    </a:srgbClr>
                  </a:outerShdw>
                </a:effectLst>
              </a:rPr>
              <a:t>輸出</a:t>
            </a:r>
            <a:r>
              <a:rPr lang="zh-TW" altLang="en-US" b="1" dirty="0">
                <a:effectLst>
                  <a:outerShdw blurRad="38100" dist="38100" dir="2700000" algn="tl">
                    <a:srgbClr val="000000">
                      <a:alpha val="43137"/>
                    </a:srgbClr>
                  </a:outerShdw>
                </a:effectLst>
              </a:rPr>
              <a:t>結果</a:t>
            </a:r>
            <a:endParaRPr lang="en-US" altLang="zh-TW" b="1" dirty="0" smtClean="0">
              <a:effectLst>
                <a:outerShdw blurRad="38100" dist="38100" dir="2700000" algn="tl">
                  <a:srgbClr val="000000">
                    <a:alpha val="43137"/>
                  </a:srgbClr>
                </a:outerShdw>
              </a:effectLst>
            </a:endParaRPr>
          </a:p>
        </p:txBody>
      </p:sp>
      <p:sp>
        <p:nvSpPr>
          <p:cNvPr id="11" name="矩形 10"/>
          <p:cNvSpPr/>
          <p:nvPr/>
        </p:nvSpPr>
        <p:spPr>
          <a:xfrm>
            <a:off x="5985723" y="0"/>
            <a:ext cx="1379413" cy="369332"/>
          </a:xfrm>
          <a:prstGeom prst="rect">
            <a:avLst/>
          </a:prstGeom>
        </p:spPr>
        <p:txBody>
          <a:bodyPr wrap="square">
            <a:spAutoFit/>
          </a:bodyPr>
          <a:lstStyle/>
          <a:p>
            <a:r>
              <a:rPr lang="zh-TW" altLang="en-US" b="1" dirty="0" smtClean="0">
                <a:solidFill>
                  <a:srgbClr val="FF0000"/>
                </a:solidFill>
                <a:effectLst>
                  <a:outerShdw blurRad="38100" dist="38100" dir="2700000" algn="tl">
                    <a:srgbClr val="000000">
                      <a:alpha val="43137"/>
                    </a:srgbClr>
                  </a:outerShdw>
                </a:effectLst>
              </a:rPr>
              <a:t>真實的答案</a:t>
            </a:r>
            <a:endParaRPr lang="zh-TW" altLang="en-US" b="1" dirty="0">
              <a:solidFill>
                <a:srgbClr val="FF0000"/>
              </a:solidFill>
              <a:effectLst>
                <a:outerShdw blurRad="38100" dist="38100" dir="2700000" algn="tl">
                  <a:srgbClr val="000000">
                    <a:alpha val="43137"/>
                  </a:srgbClr>
                </a:outerShdw>
              </a:effectLst>
            </a:endParaRPr>
          </a:p>
        </p:txBody>
      </p:sp>
      <p:sp>
        <p:nvSpPr>
          <p:cNvPr id="12" name="矩形 11"/>
          <p:cNvSpPr/>
          <p:nvPr/>
        </p:nvSpPr>
        <p:spPr>
          <a:xfrm>
            <a:off x="3165092" y="-36158"/>
            <a:ext cx="1379413" cy="369332"/>
          </a:xfrm>
          <a:prstGeom prst="rect">
            <a:avLst/>
          </a:prstGeom>
        </p:spPr>
        <p:txBody>
          <a:bodyPr wrap="square">
            <a:spAutoFit/>
          </a:bodyPr>
          <a:lstStyle/>
          <a:p>
            <a:r>
              <a:rPr lang="zh-TW" altLang="en-US" b="1" dirty="0">
                <a:solidFill>
                  <a:srgbClr val="00B050"/>
                </a:solidFill>
                <a:effectLst>
                  <a:outerShdw blurRad="38100" dist="38100" dir="2700000" algn="tl">
                    <a:srgbClr val="000000">
                      <a:alpha val="43137"/>
                    </a:srgbClr>
                  </a:outerShdw>
                </a:effectLst>
              </a:rPr>
              <a:t>計算</a:t>
            </a:r>
            <a:r>
              <a:rPr lang="zh-TW" altLang="en-US" b="1" dirty="0" smtClean="0">
                <a:solidFill>
                  <a:srgbClr val="00B050"/>
                </a:solidFill>
                <a:effectLst>
                  <a:outerShdw blurRad="38100" dist="38100" dir="2700000" algn="tl">
                    <a:srgbClr val="000000">
                      <a:alpha val="43137"/>
                    </a:srgbClr>
                  </a:outerShdw>
                </a:effectLst>
              </a:rPr>
              <a:t>的答案</a:t>
            </a:r>
            <a:endParaRPr lang="zh-TW" altLang="en-US" b="1" dirty="0">
              <a:solidFill>
                <a:srgbClr val="00B050"/>
              </a:solidFill>
              <a:effectLst>
                <a:outerShdw blurRad="38100" dist="38100" dir="2700000" algn="tl">
                  <a:srgbClr val="000000">
                    <a:alpha val="43137"/>
                  </a:srgbClr>
                </a:outerShdw>
              </a:effectLst>
            </a:endParaRPr>
          </a:p>
        </p:txBody>
      </p:sp>
      <p:sp>
        <p:nvSpPr>
          <p:cNvPr id="13" name="矩形 12"/>
          <p:cNvSpPr/>
          <p:nvPr/>
        </p:nvSpPr>
        <p:spPr>
          <a:xfrm>
            <a:off x="1537620" y="3725338"/>
            <a:ext cx="1379673" cy="646331"/>
          </a:xfrm>
          <a:prstGeom prst="rect">
            <a:avLst/>
          </a:prstGeom>
        </p:spPr>
        <p:txBody>
          <a:bodyPr wrap="none">
            <a:spAutoFit/>
          </a:bodyPr>
          <a:lstStyle/>
          <a:p>
            <a:r>
              <a:rPr lang="en-US" altLang="zh-TW" dirty="0" smtClean="0"/>
              <a:t>multiclass </a:t>
            </a:r>
          </a:p>
          <a:p>
            <a:r>
              <a:rPr lang="en-US" altLang="zh-TW" dirty="0" smtClean="0"/>
              <a:t>classification</a:t>
            </a:r>
            <a:endParaRPr lang="zh-TW" altLang="en-US" dirty="0"/>
          </a:p>
        </p:txBody>
      </p:sp>
      <p:sp>
        <p:nvSpPr>
          <p:cNvPr id="14" name="矩形 13"/>
          <p:cNvSpPr/>
          <p:nvPr/>
        </p:nvSpPr>
        <p:spPr>
          <a:xfrm>
            <a:off x="7053330" y="2022396"/>
            <a:ext cx="1938031" cy="369332"/>
          </a:xfrm>
          <a:prstGeom prst="rect">
            <a:avLst/>
          </a:prstGeom>
        </p:spPr>
        <p:txBody>
          <a:bodyPr wrap="none">
            <a:spAutoFit/>
          </a:bodyPr>
          <a:lstStyle/>
          <a:p>
            <a:r>
              <a:rPr lang="en-US" altLang="zh-TW" dirty="0"/>
              <a:t>one-shot encoding</a:t>
            </a:r>
            <a:endParaRPr lang="zh-TW" altLang="en-US" dirty="0"/>
          </a:p>
        </p:txBody>
      </p:sp>
    </p:spTree>
    <p:extLst>
      <p:ext uri="{BB962C8B-B14F-4D97-AF65-F5344CB8AC3E}">
        <p14:creationId xmlns:p14="http://schemas.microsoft.com/office/powerpoint/2010/main" val="32729045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70959" y="116954"/>
            <a:ext cx="7877221" cy="646331"/>
          </a:xfrm>
          <a:prstGeom prst="rect">
            <a:avLst/>
          </a:prstGeom>
        </p:spPr>
        <p:txBody>
          <a:bodyPr wrap="none">
            <a:spAutoFit/>
          </a:bodyPr>
          <a:lstStyle/>
          <a:p>
            <a:r>
              <a:rPr lang="zh-TW" altLang="en-US" sz="3600" b="1" dirty="0">
                <a:effectLst>
                  <a:outerShdw blurRad="38100" dist="38100" dir="2700000" algn="tl">
                    <a:srgbClr val="000000">
                      <a:alpha val="43137"/>
                    </a:srgbClr>
                  </a:outerShdw>
                </a:effectLst>
              </a:rPr>
              <a:t>多層感知機 </a:t>
            </a:r>
            <a:r>
              <a:rPr lang="en-US" altLang="zh-TW" sz="3600" b="1" dirty="0">
                <a:effectLst>
                  <a:outerShdw blurRad="38100" dist="38100" dir="2700000" algn="tl">
                    <a:srgbClr val="000000">
                      <a:alpha val="43137"/>
                    </a:srgbClr>
                  </a:outerShdw>
                </a:effectLst>
              </a:rPr>
              <a:t>Multilayer perceptron, MLP</a:t>
            </a:r>
            <a:endParaRPr lang="zh-TW" altLang="en-US" sz="3600" b="1" dirty="0">
              <a:effectLst>
                <a:outerShdw blurRad="38100" dist="38100" dir="2700000" algn="tl">
                  <a:srgbClr val="000000">
                    <a:alpha val="43137"/>
                  </a:srgbClr>
                </a:outerShdw>
              </a:effectLst>
            </a:endParaRPr>
          </a:p>
        </p:txBody>
      </p:sp>
      <p:grpSp>
        <p:nvGrpSpPr>
          <p:cNvPr id="67" name="群組 66"/>
          <p:cNvGrpSpPr/>
          <p:nvPr/>
        </p:nvGrpSpPr>
        <p:grpSpPr>
          <a:xfrm>
            <a:off x="531125" y="1042550"/>
            <a:ext cx="6912606" cy="4026070"/>
            <a:chOff x="745135" y="1844824"/>
            <a:chExt cx="7629481" cy="4357116"/>
          </a:xfrm>
        </p:grpSpPr>
        <p:sp>
          <p:nvSpPr>
            <p:cNvPr id="68" name="文字方塊 67"/>
            <p:cNvSpPr txBox="1"/>
            <p:nvPr/>
          </p:nvSpPr>
          <p:spPr>
            <a:xfrm>
              <a:off x="745135" y="5156529"/>
              <a:ext cx="1193853" cy="369332"/>
            </a:xfrm>
            <a:prstGeom prst="rect">
              <a:avLst/>
            </a:prstGeom>
            <a:noFill/>
          </p:spPr>
          <p:txBody>
            <a:bodyPr wrap="none" rtlCol="0">
              <a:spAutoFit/>
            </a:bodyPr>
            <a:lstStyle/>
            <a:p>
              <a:r>
                <a:rPr lang="en-US" altLang="zh-TW" dirty="0" smtClean="0">
                  <a:solidFill>
                    <a:schemeClr val="accent2"/>
                  </a:solidFill>
                </a:rPr>
                <a:t>Input layer</a:t>
              </a:r>
              <a:endParaRPr lang="zh-TW" altLang="en-US" dirty="0">
                <a:solidFill>
                  <a:schemeClr val="accent2"/>
                </a:solidFill>
              </a:endParaRPr>
            </a:p>
          </p:txBody>
        </p:sp>
        <p:grpSp>
          <p:nvGrpSpPr>
            <p:cNvPr id="69" name="群組 68"/>
            <p:cNvGrpSpPr/>
            <p:nvPr/>
          </p:nvGrpSpPr>
          <p:grpSpPr>
            <a:xfrm>
              <a:off x="954895" y="1844824"/>
              <a:ext cx="7419721" cy="4357116"/>
              <a:chOff x="954895" y="1844824"/>
              <a:chExt cx="7419721" cy="4357116"/>
            </a:xfrm>
          </p:grpSpPr>
          <p:grpSp>
            <p:nvGrpSpPr>
              <p:cNvPr id="70" name="群組 69"/>
              <p:cNvGrpSpPr/>
              <p:nvPr/>
            </p:nvGrpSpPr>
            <p:grpSpPr>
              <a:xfrm>
                <a:off x="954895" y="1844824"/>
                <a:ext cx="7204475" cy="3718992"/>
                <a:chOff x="954895" y="1844824"/>
                <a:chExt cx="7204475" cy="3718992"/>
              </a:xfrm>
            </p:grpSpPr>
            <p:grpSp>
              <p:nvGrpSpPr>
                <p:cNvPr id="77" name="群組 76"/>
                <p:cNvGrpSpPr/>
                <p:nvPr/>
              </p:nvGrpSpPr>
              <p:grpSpPr>
                <a:xfrm>
                  <a:off x="954895" y="2153034"/>
                  <a:ext cx="864096" cy="2791902"/>
                  <a:chOff x="1152307" y="2509306"/>
                  <a:chExt cx="864096" cy="2791902"/>
                </a:xfrm>
              </p:grpSpPr>
              <p:sp>
                <p:nvSpPr>
                  <p:cNvPr id="125" name="矩形 124"/>
                  <p:cNvSpPr/>
                  <p:nvPr/>
                </p:nvSpPr>
                <p:spPr>
                  <a:xfrm>
                    <a:off x="1152307" y="2509306"/>
                    <a:ext cx="864096" cy="2791902"/>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nvGrpSpPr>
                  <p:cNvPr id="126" name="群組 125"/>
                  <p:cNvGrpSpPr/>
                  <p:nvPr/>
                </p:nvGrpSpPr>
                <p:grpSpPr>
                  <a:xfrm>
                    <a:off x="1290519" y="2736741"/>
                    <a:ext cx="581868" cy="2314254"/>
                    <a:chOff x="1290519" y="2736741"/>
                    <a:chExt cx="581868" cy="2314254"/>
                  </a:xfrm>
                </p:grpSpPr>
                <p:sp>
                  <p:nvSpPr>
                    <p:cNvPr id="127" name="橢圓 126"/>
                    <p:cNvSpPr/>
                    <p:nvPr/>
                  </p:nvSpPr>
                  <p:spPr>
                    <a:xfrm>
                      <a:off x="1296323" y="2736741"/>
                      <a:ext cx="576064" cy="57606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8" name="橢圓 127"/>
                    <p:cNvSpPr/>
                    <p:nvPr/>
                  </p:nvSpPr>
                  <p:spPr>
                    <a:xfrm>
                      <a:off x="1296323" y="3605836"/>
                      <a:ext cx="576064" cy="57606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9" name="橢圓 128"/>
                    <p:cNvSpPr/>
                    <p:nvPr/>
                  </p:nvSpPr>
                  <p:spPr>
                    <a:xfrm>
                      <a:off x="1290519" y="4474931"/>
                      <a:ext cx="576064" cy="57606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grpSp>
              <p:nvGrpSpPr>
                <p:cNvPr id="78" name="群組 77"/>
                <p:cNvGrpSpPr/>
                <p:nvPr/>
              </p:nvGrpSpPr>
              <p:grpSpPr>
                <a:xfrm>
                  <a:off x="5292291" y="1844824"/>
                  <a:ext cx="864096" cy="3718992"/>
                  <a:chOff x="2195736" y="1412776"/>
                  <a:chExt cx="864096" cy="3718992"/>
                </a:xfrm>
              </p:grpSpPr>
              <p:sp>
                <p:nvSpPr>
                  <p:cNvPr id="120" name="矩形 119"/>
                  <p:cNvSpPr/>
                  <p:nvPr/>
                </p:nvSpPr>
                <p:spPr>
                  <a:xfrm>
                    <a:off x="2195736" y="1412776"/>
                    <a:ext cx="864096" cy="37189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1" name="橢圓 120"/>
                  <p:cNvSpPr/>
                  <p:nvPr/>
                </p:nvSpPr>
                <p:spPr>
                  <a:xfrm>
                    <a:off x="2339752" y="1640211"/>
                    <a:ext cx="576064" cy="57606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2" name="橢圓 121"/>
                  <p:cNvSpPr/>
                  <p:nvPr/>
                </p:nvSpPr>
                <p:spPr>
                  <a:xfrm>
                    <a:off x="2339752" y="2509306"/>
                    <a:ext cx="576064" cy="57606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3" name="橢圓 122"/>
                  <p:cNvSpPr/>
                  <p:nvPr/>
                </p:nvSpPr>
                <p:spPr>
                  <a:xfrm>
                    <a:off x="2333948" y="3378401"/>
                    <a:ext cx="576064" cy="57606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4" name="橢圓 123"/>
                  <p:cNvSpPr/>
                  <p:nvPr/>
                </p:nvSpPr>
                <p:spPr>
                  <a:xfrm>
                    <a:off x="2322340" y="4247496"/>
                    <a:ext cx="576064" cy="57606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79" name="群組 78"/>
                <p:cNvGrpSpPr/>
                <p:nvPr/>
              </p:nvGrpSpPr>
              <p:grpSpPr>
                <a:xfrm>
                  <a:off x="3131840" y="1844824"/>
                  <a:ext cx="864096" cy="3718992"/>
                  <a:chOff x="2195736" y="1412776"/>
                  <a:chExt cx="864096" cy="3718992"/>
                </a:xfrm>
              </p:grpSpPr>
              <p:sp>
                <p:nvSpPr>
                  <p:cNvPr id="115" name="矩形 114"/>
                  <p:cNvSpPr/>
                  <p:nvPr/>
                </p:nvSpPr>
                <p:spPr>
                  <a:xfrm>
                    <a:off x="2195736" y="1412776"/>
                    <a:ext cx="864096" cy="371899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6" name="橢圓 115"/>
                  <p:cNvSpPr/>
                  <p:nvPr/>
                </p:nvSpPr>
                <p:spPr>
                  <a:xfrm>
                    <a:off x="2339752" y="1640211"/>
                    <a:ext cx="576064" cy="57606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7" name="橢圓 116"/>
                  <p:cNvSpPr/>
                  <p:nvPr/>
                </p:nvSpPr>
                <p:spPr>
                  <a:xfrm>
                    <a:off x="2339752" y="2509306"/>
                    <a:ext cx="576064" cy="57606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8" name="橢圓 117"/>
                  <p:cNvSpPr/>
                  <p:nvPr/>
                </p:nvSpPr>
                <p:spPr>
                  <a:xfrm>
                    <a:off x="2333948" y="3378401"/>
                    <a:ext cx="576064" cy="57606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9" name="橢圓 118"/>
                  <p:cNvSpPr/>
                  <p:nvPr/>
                </p:nvSpPr>
                <p:spPr>
                  <a:xfrm>
                    <a:off x="2322340" y="4247496"/>
                    <a:ext cx="576064" cy="57606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grpSp>
              <p:nvGrpSpPr>
                <p:cNvPr id="80" name="群組 79"/>
                <p:cNvGrpSpPr/>
                <p:nvPr/>
              </p:nvGrpSpPr>
              <p:grpSpPr>
                <a:xfrm>
                  <a:off x="7295274" y="3077151"/>
                  <a:ext cx="864096" cy="1062873"/>
                  <a:chOff x="6643836" y="2234753"/>
                  <a:chExt cx="864096" cy="1062873"/>
                </a:xfrm>
              </p:grpSpPr>
              <p:sp>
                <p:nvSpPr>
                  <p:cNvPr id="113" name="矩形 112"/>
                  <p:cNvSpPr/>
                  <p:nvPr/>
                </p:nvSpPr>
                <p:spPr>
                  <a:xfrm>
                    <a:off x="6643836" y="2234753"/>
                    <a:ext cx="864096" cy="1062873"/>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4" name="橢圓 113"/>
                  <p:cNvSpPr/>
                  <p:nvPr/>
                </p:nvSpPr>
                <p:spPr>
                  <a:xfrm>
                    <a:off x="6787852" y="2462188"/>
                    <a:ext cx="576064" cy="576064"/>
                  </a:xfrm>
                  <a:prstGeom prst="ellipse">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grpSp>
            <p:cxnSp>
              <p:nvCxnSpPr>
                <p:cNvPr id="81" name="直線單箭頭接點 80"/>
                <p:cNvCxnSpPr>
                  <a:stCxn id="127" idx="6"/>
                  <a:endCxn id="116" idx="2"/>
                </p:cNvCxnSpPr>
                <p:nvPr/>
              </p:nvCxnSpPr>
              <p:spPr>
                <a:xfrm flipV="1">
                  <a:off x="1674975" y="2360291"/>
                  <a:ext cx="1600881" cy="308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線單箭頭接點 81"/>
                <p:cNvCxnSpPr>
                  <a:stCxn id="127" idx="6"/>
                  <a:endCxn id="117" idx="2"/>
                </p:cNvCxnSpPr>
                <p:nvPr/>
              </p:nvCxnSpPr>
              <p:spPr>
                <a:xfrm>
                  <a:off x="1674975" y="2668501"/>
                  <a:ext cx="1600881" cy="560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線單箭頭接點 82"/>
                <p:cNvCxnSpPr>
                  <a:endCxn id="118" idx="2"/>
                </p:cNvCxnSpPr>
                <p:nvPr/>
              </p:nvCxnSpPr>
              <p:spPr>
                <a:xfrm>
                  <a:off x="1683222" y="2699153"/>
                  <a:ext cx="1586830" cy="1399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直線單箭頭接點 83"/>
                <p:cNvCxnSpPr>
                  <a:endCxn id="119" idx="2"/>
                </p:cNvCxnSpPr>
                <p:nvPr/>
              </p:nvCxnSpPr>
              <p:spPr>
                <a:xfrm>
                  <a:off x="1690248" y="2693916"/>
                  <a:ext cx="1568196" cy="22736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線單箭頭接點 84"/>
                <p:cNvCxnSpPr>
                  <a:stCxn id="128" idx="6"/>
                  <a:endCxn id="116" idx="2"/>
                </p:cNvCxnSpPr>
                <p:nvPr/>
              </p:nvCxnSpPr>
              <p:spPr>
                <a:xfrm flipV="1">
                  <a:off x="1674975" y="2360291"/>
                  <a:ext cx="1600881" cy="1177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線單箭頭接點 85"/>
                <p:cNvCxnSpPr>
                  <a:endCxn id="117" idx="2"/>
                </p:cNvCxnSpPr>
                <p:nvPr/>
              </p:nvCxnSpPr>
              <p:spPr>
                <a:xfrm flipV="1">
                  <a:off x="1683222" y="3229386"/>
                  <a:ext cx="1592634" cy="3308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線單箭頭接點 86"/>
                <p:cNvCxnSpPr>
                  <a:stCxn id="128" idx="6"/>
                  <a:endCxn id="118" idx="2"/>
                </p:cNvCxnSpPr>
                <p:nvPr/>
              </p:nvCxnSpPr>
              <p:spPr>
                <a:xfrm>
                  <a:off x="1674975" y="3537596"/>
                  <a:ext cx="1595077" cy="560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直線單箭頭接點 87"/>
                <p:cNvCxnSpPr>
                  <a:endCxn id="119" idx="2"/>
                </p:cNvCxnSpPr>
                <p:nvPr/>
              </p:nvCxnSpPr>
              <p:spPr>
                <a:xfrm>
                  <a:off x="1677877" y="3577913"/>
                  <a:ext cx="1580567" cy="13896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線單箭頭接點 88"/>
                <p:cNvCxnSpPr>
                  <a:endCxn id="116" idx="2"/>
                </p:cNvCxnSpPr>
                <p:nvPr/>
              </p:nvCxnSpPr>
              <p:spPr>
                <a:xfrm flipV="1">
                  <a:off x="1685132" y="2360291"/>
                  <a:ext cx="1590724" cy="2043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直線單箭頭接點 89"/>
                <p:cNvCxnSpPr>
                  <a:stCxn id="129" idx="6"/>
                  <a:endCxn id="117" idx="2"/>
                </p:cNvCxnSpPr>
                <p:nvPr/>
              </p:nvCxnSpPr>
              <p:spPr>
                <a:xfrm flipV="1">
                  <a:off x="1669171" y="3229386"/>
                  <a:ext cx="1606685" cy="1177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直線單箭頭接點 90"/>
                <p:cNvCxnSpPr>
                  <a:stCxn id="129" idx="6"/>
                  <a:endCxn id="118" idx="2"/>
                </p:cNvCxnSpPr>
                <p:nvPr/>
              </p:nvCxnSpPr>
              <p:spPr>
                <a:xfrm flipV="1">
                  <a:off x="1669171" y="4098481"/>
                  <a:ext cx="1600881" cy="3082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直線單箭頭接點 91"/>
                <p:cNvCxnSpPr>
                  <a:stCxn id="129" idx="6"/>
                  <a:endCxn id="119" idx="2"/>
                </p:cNvCxnSpPr>
                <p:nvPr/>
              </p:nvCxnSpPr>
              <p:spPr>
                <a:xfrm>
                  <a:off x="1669171" y="4406691"/>
                  <a:ext cx="1589273" cy="560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線單箭頭接點 92"/>
                <p:cNvCxnSpPr>
                  <a:stCxn id="116" idx="6"/>
                  <a:endCxn id="121" idx="2"/>
                </p:cNvCxnSpPr>
                <p:nvPr/>
              </p:nvCxnSpPr>
              <p:spPr>
                <a:xfrm>
                  <a:off x="3851920" y="2360291"/>
                  <a:ext cx="158438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直線單箭頭接點 93"/>
                <p:cNvCxnSpPr>
                  <a:stCxn id="116" idx="6"/>
                  <a:endCxn id="122" idx="2"/>
                </p:cNvCxnSpPr>
                <p:nvPr/>
              </p:nvCxnSpPr>
              <p:spPr>
                <a:xfrm>
                  <a:off x="3851920" y="2360291"/>
                  <a:ext cx="1584387" cy="869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線單箭頭接點 94"/>
                <p:cNvCxnSpPr>
                  <a:endCxn id="123" idx="2"/>
                </p:cNvCxnSpPr>
                <p:nvPr/>
              </p:nvCxnSpPr>
              <p:spPr>
                <a:xfrm>
                  <a:off x="3864456" y="2380469"/>
                  <a:ext cx="1566047" cy="1718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直線單箭頭接點 95"/>
                <p:cNvCxnSpPr>
                  <a:stCxn id="116" idx="6"/>
                  <a:endCxn id="124" idx="2"/>
                </p:cNvCxnSpPr>
                <p:nvPr/>
              </p:nvCxnSpPr>
              <p:spPr>
                <a:xfrm>
                  <a:off x="3851920" y="2360291"/>
                  <a:ext cx="1566975" cy="260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直線單箭頭接點 96"/>
                <p:cNvCxnSpPr>
                  <a:stCxn id="117" idx="6"/>
                  <a:endCxn id="121" idx="2"/>
                </p:cNvCxnSpPr>
                <p:nvPr/>
              </p:nvCxnSpPr>
              <p:spPr>
                <a:xfrm flipV="1">
                  <a:off x="3851920" y="2360291"/>
                  <a:ext cx="1584387" cy="869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直線單箭頭接點 97"/>
                <p:cNvCxnSpPr>
                  <a:endCxn id="122" idx="2"/>
                </p:cNvCxnSpPr>
                <p:nvPr/>
              </p:nvCxnSpPr>
              <p:spPr>
                <a:xfrm flipV="1">
                  <a:off x="3864456" y="3229386"/>
                  <a:ext cx="1571851" cy="20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線單箭頭接點 98"/>
                <p:cNvCxnSpPr>
                  <a:endCxn id="123" idx="2"/>
                </p:cNvCxnSpPr>
                <p:nvPr/>
              </p:nvCxnSpPr>
              <p:spPr>
                <a:xfrm>
                  <a:off x="3864456" y="3249563"/>
                  <a:ext cx="1566047" cy="8489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0" name="直線單箭頭接點 99"/>
                <p:cNvCxnSpPr>
                  <a:endCxn id="124" idx="2"/>
                </p:cNvCxnSpPr>
                <p:nvPr/>
              </p:nvCxnSpPr>
              <p:spPr>
                <a:xfrm>
                  <a:off x="3864456" y="3229386"/>
                  <a:ext cx="1554439" cy="1738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線單箭頭接點 100"/>
                <p:cNvCxnSpPr>
                  <a:stCxn id="118" idx="6"/>
                  <a:endCxn id="121" idx="2"/>
                </p:cNvCxnSpPr>
                <p:nvPr/>
              </p:nvCxnSpPr>
              <p:spPr>
                <a:xfrm flipV="1">
                  <a:off x="3846116" y="2360291"/>
                  <a:ext cx="1590191" cy="1738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直線單箭頭接點 101"/>
                <p:cNvCxnSpPr>
                  <a:stCxn id="118" idx="6"/>
                  <a:endCxn id="122" idx="2"/>
                </p:cNvCxnSpPr>
                <p:nvPr/>
              </p:nvCxnSpPr>
              <p:spPr>
                <a:xfrm flipV="1">
                  <a:off x="3846116" y="3229386"/>
                  <a:ext cx="1590191" cy="869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直線單箭頭接點 102"/>
                <p:cNvCxnSpPr>
                  <a:stCxn id="118" idx="6"/>
                </p:cNvCxnSpPr>
                <p:nvPr/>
              </p:nvCxnSpPr>
              <p:spPr>
                <a:xfrm>
                  <a:off x="3846116" y="4098481"/>
                  <a:ext cx="1555492" cy="20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直線單箭頭接點 103"/>
                <p:cNvCxnSpPr>
                  <a:stCxn id="118" idx="6"/>
                  <a:endCxn id="124" idx="2"/>
                </p:cNvCxnSpPr>
                <p:nvPr/>
              </p:nvCxnSpPr>
              <p:spPr>
                <a:xfrm>
                  <a:off x="3846116" y="4098481"/>
                  <a:ext cx="1572779" cy="8690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直線單箭頭接點 104"/>
                <p:cNvCxnSpPr>
                  <a:stCxn id="119" idx="6"/>
                  <a:endCxn id="121" idx="2"/>
                </p:cNvCxnSpPr>
                <p:nvPr/>
              </p:nvCxnSpPr>
              <p:spPr>
                <a:xfrm flipV="1">
                  <a:off x="3834508" y="2360291"/>
                  <a:ext cx="1601799" cy="26072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6" name="直線單箭頭接點 105"/>
                <p:cNvCxnSpPr>
                  <a:stCxn id="119" idx="6"/>
                  <a:endCxn id="122" idx="2"/>
                </p:cNvCxnSpPr>
                <p:nvPr/>
              </p:nvCxnSpPr>
              <p:spPr>
                <a:xfrm flipV="1">
                  <a:off x="3834508" y="3229386"/>
                  <a:ext cx="1601799" cy="17381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直線單箭頭接點 106"/>
                <p:cNvCxnSpPr>
                  <a:endCxn id="123" idx="2"/>
                </p:cNvCxnSpPr>
                <p:nvPr/>
              </p:nvCxnSpPr>
              <p:spPr>
                <a:xfrm flipV="1">
                  <a:off x="3851920" y="4098481"/>
                  <a:ext cx="1578583" cy="8943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直線單箭頭接點 107"/>
                <p:cNvCxnSpPr>
                  <a:endCxn id="124" idx="2"/>
                </p:cNvCxnSpPr>
                <p:nvPr/>
              </p:nvCxnSpPr>
              <p:spPr>
                <a:xfrm flipV="1">
                  <a:off x="3851920" y="4967576"/>
                  <a:ext cx="1566975" cy="201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直線單箭頭接點 108"/>
                <p:cNvCxnSpPr>
                  <a:stCxn id="121" idx="6"/>
                  <a:endCxn id="114" idx="2"/>
                </p:cNvCxnSpPr>
                <p:nvPr/>
              </p:nvCxnSpPr>
              <p:spPr>
                <a:xfrm>
                  <a:off x="6012371" y="2360291"/>
                  <a:ext cx="1426919" cy="12323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直線單箭頭接點 109"/>
                <p:cNvCxnSpPr>
                  <a:stCxn id="122" idx="6"/>
                  <a:endCxn id="114" idx="2"/>
                </p:cNvCxnSpPr>
                <p:nvPr/>
              </p:nvCxnSpPr>
              <p:spPr>
                <a:xfrm>
                  <a:off x="6012371" y="3229386"/>
                  <a:ext cx="1426919" cy="3632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直線單箭頭接點 110"/>
                <p:cNvCxnSpPr>
                  <a:stCxn id="123" idx="6"/>
                  <a:endCxn id="114" idx="2"/>
                </p:cNvCxnSpPr>
                <p:nvPr/>
              </p:nvCxnSpPr>
              <p:spPr>
                <a:xfrm flipV="1">
                  <a:off x="6006567" y="3592618"/>
                  <a:ext cx="1432723" cy="505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2" name="直線單箭頭接點 111"/>
                <p:cNvCxnSpPr>
                  <a:stCxn id="124" idx="6"/>
                  <a:endCxn id="114" idx="2"/>
                </p:cNvCxnSpPr>
                <p:nvPr/>
              </p:nvCxnSpPr>
              <p:spPr>
                <a:xfrm flipV="1">
                  <a:off x="5994959" y="3592618"/>
                  <a:ext cx="1444331" cy="13749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71" name="文字方塊 70"/>
              <p:cNvSpPr txBox="1"/>
              <p:nvPr/>
            </p:nvSpPr>
            <p:spPr>
              <a:xfrm>
                <a:off x="2197935" y="1978077"/>
                <a:ext cx="554960" cy="369332"/>
              </a:xfrm>
              <a:prstGeom prst="rect">
                <a:avLst/>
              </a:prstGeom>
              <a:noFill/>
            </p:spPr>
            <p:txBody>
              <a:bodyPr wrap="none" rtlCol="0">
                <a:spAutoFit/>
              </a:bodyPr>
              <a:lstStyle/>
              <a:p>
                <a:r>
                  <a:rPr lang="en-US" altLang="zh-TW" err="1" smtClean="0"/>
                  <a:t>Wi,j</a:t>
                </a:r>
                <a:endParaRPr lang="zh-TW" altLang="en-US"/>
              </a:p>
            </p:txBody>
          </p:sp>
          <p:sp>
            <p:nvSpPr>
              <p:cNvPr id="72" name="文字方塊 71"/>
              <p:cNvSpPr txBox="1"/>
              <p:nvPr/>
            </p:nvSpPr>
            <p:spPr>
              <a:xfrm>
                <a:off x="4346382" y="1937678"/>
                <a:ext cx="606256" cy="369332"/>
              </a:xfrm>
              <a:prstGeom prst="rect">
                <a:avLst/>
              </a:prstGeom>
              <a:noFill/>
            </p:spPr>
            <p:txBody>
              <a:bodyPr wrap="none" rtlCol="0">
                <a:spAutoFit/>
              </a:bodyPr>
              <a:lstStyle/>
              <a:p>
                <a:r>
                  <a:rPr lang="en-US" altLang="zh-TW" err="1" smtClean="0"/>
                  <a:t>Wj,k</a:t>
                </a:r>
                <a:endParaRPr lang="zh-TW" altLang="en-US"/>
              </a:p>
            </p:txBody>
          </p:sp>
          <p:sp>
            <p:nvSpPr>
              <p:cNvPr id="73" name="文字方塊 72"/>
              <p:cNvSpPr txBox="1"/>
              <p:nvPr/>
            </p:nvSpPr>
            <p:spPr>
              <a:xfrm>
                <a:off x="6658066" y="2409475"/>
                <a:ext cx="604653" cy="369332"/>
              </a:xfrm>
              <a:prstGeom prst="rect">
                <a:avLst/>
              </a:prstGeom>
              <a:noFill/>
            </p:spPr>
            <p:txBody>
              <a:bodyPr wrap="none" rtlCol="0">
                <a:spAutoFit/>
              </a:bodyPr>
              <a:lstStyle/>
              <a:p>
                <a:r>
                  <a:rPr lang="en-US" altLang="zh-TW" err="1" smtClean="0"/>
                  <a:t>Wk,l</a:t>
                </a:r>
                <a:endParaRPr lang="zh-TW" altLang="en-US"/>
              </a:p>
            </p:txBody>
          </p:sp>
          <p:sp>
            <p:nvSpPr>
              <p:cNvPr id="74" name="文字方塊 73"/>
              <p:cNvSpPr txBox="1"/>
              <p:nvPr/>
            </p:nvSpPr>
            <p:spPr>
              <a:xfrm>
                <a:off x="2827120" y="5832608"/>
                <a:ext cx="1519262" cy="369332"/>
              </a:xfrm>
              <a:prstGeom prst="rect">
                <a:avLst/>
              </a:prstGeom>
              <a:noFill/>
            </p:spPr>
            <p:txBody>
              <a:bodyPr wrap="none" rtlCol="0">
                <a:spAutoFit/>
              </a:bodyPr>
              <a:lstStyle/>
              <a:p>
                <a:r>
                  <a:rPr lang="en-US" altLang="zh-TW" smtClean="0">
                    <a:solidFill>
                      <a:schemeClr val="accent1"/>
                    </a:solidFill>
                  </a:rPr>
                  <a:t>hidden layer 1</a:t>
                </a:r>
                <a:endParaRPr lang="zh-TW" altLang="en-US">
                  <a:solidFill>
                    <a:schemeClr val="accent1"/>
                  </a:solidFill>
                </a:endParaRPr>
              </a:p>
            </p:txBody>
          </p:sp>
          <p:sp>
            <p:nvSpPr>
              <p:cNvPr id="75" name="文字方塊 74"/>
              <p:cNvSpPr txBox="1"/>
              <p:nvPr/>
            </p:nvSpPr>
            <p:spPr>
              <a:xfrm>
                <a:off x="4944190" y="5803501"/>
                <a:ext cx="1519262" cy="369332"/>
              </a:xfrm>
              <a:prstGeom prst="rect">
                <a:avLst/>
              </a:prstGeom>
              <a:noFill/>
            </p:spPr>
            <p:txBody>
              <a:bodyPr wrap="none" rtlCol="0">
                <a:spAutoFit/>
              </a:bodyPr>
              <a:lstStyle/>
              <a:p>
                <a:r>
                  <a:rPr lang="en-US" altLang="zh-TW" smtClean="0">
                    <a:solidFill>
                      <a:schemeClr val="accent1"/>
                    </a:solidFill>
                  </a:rPr>
                  <a:t>hidden layer 2</a:t>
                </a:r>
                <a:endParaRPr lang="zh-TW" altLang="en-US">
                  <a:solidFill>
                    <a:schemeClr val="accent1"/>
                  </a:solidFill>
                </a:endParaRPr>
              </a:p>
            </p:txBody>
          </p:sp>
          <p:sp>
            <p:nvSpPr>
              <p:cNvPr id="76" name="文字方塊 75"/>
              <p:cNvSpPr txBox="1"/>
              <p:nvPr/>
            </p:nvSpPr>
            <p:spPr>
              <a:xfrm>
                <a:off x="7039699" y="4320489"/>
                <a:ext cx="1334917" cy="369332"/>
              </a:xfrm>
              <a:prstGeom prst="rect">
                <a:avLst/>
              </a:prstGeom>
              <a:noFill/>
            </p:spPr>
            <p:txBody>
              <a:bodyPr wrap="none" rtlCol="0">
                <a:spAutoFit/>
              </a:bodyPr>
              <a:lstStyle/>
              <a:p>
                <a:r>
                  <a:rPr lang="en-US" altLang="zh-TW" dirty="0" smtClean="0">
                    <a:solidFill>
                      <a:srgbClr val="92D050"/>
                    </a:solidFill>
                  </a:rPr>
                  <a:t>output layer</a:t>
                </a:r>
                <a:endParaRPr lang="zh-TW" altLang="en-US" dirty="0">
                  <a:solidFill>
                    <a:srgbClr val="92D050"/>
                  </a:solidFill>
                </a:endParaRPr>
              </a:p>
            </p:txBody>
          </p:sp>
        </p:grpSp>
      </p:grpSp>
      <p:sp>
        <p:nvSpPr>
          <p:cNvPr id="2" name="矩形 1"/>
          <p:cNvSpPr/>
          <p:nvPr/>
        </p:nvSpPr>
        <p:spPr>
          <a:xfrm>
            <a:off x="653976" y="5005295"/>
            <a:ext cx="1228221" cy="646331"/>
          </a:xfrm>
          <a:prstGeom prst="rect">
            <a:avLst/>
          </a:prstGeom>
        </p:spPr>
        <p:txBody>
          <a:bodyPr wrap="none">
            <a:spAutoFit/>
          </a:bodyPr>
          <a:lstStyle/>
          <a:p>
            <a:r>
              <a:rPr lang="en-US" altLang="zh-TW" dirty="0" smtClean="0"/>
              <a:t>Input layer</a:t>
            </a:r>
          </a:p>
          <a:p>
            <a:r>
              <a:rPr lang="en-US" altLang="zh-TW" dirty="0" smtClean="0"/>
              <a:t>100</a:t>
            </a:r>
            <a:r>
              <a:rPr lang="zh-TW" altLang="en-US" dirty="0" smtClean="0"/>
              <a:t>個節點</a:t>
            </a:r>
            <a:endParaRPr lang="en-US" altLang="zh-TW" dirty="0"/>
          </a:p>
        </p:txBody>
      </p:sp>
      <p:sp>
        <p:nvSpPr>
          <p:cNvPr id="130" name="矩形 129"/>
          <p:cNvSpPr/>
          <p:nvPr/>
        </p:nvSpPr>
        <p:spPr>
          <a:xfrm>
            <a:off x="2492107" y="5133929"/>
            <a:ext cx="1541704" cy="646331"/>
          </a:xfrm>
          <a:prstGeom prst="rect">
            <a:avLst/>
          </a:prstGeom>
        </p:spPr>
        <p:txBody>
          <a:bodyPr wrap="none">
            <a:spAutoFit/>
          </a:bodyPr>
          <a:lstStyle/>
          <a:p>
            <a:r>
              <a:rPr lang="en-US" altLang="zh-TW" dirty="0" smtClean="0"/>
              <a:t>Hidden layer 1</a:t>
            </a:r>
          </a:p>
          <a:p>
            <a:r>
              <a:rPr lang="en-US" altLang="zh-TW" dirty="0" smtClean="0"/>
              <a:t>1000</a:t>
            </a:r>
            <a:r>
              <a:rPr lang="zh-TW" altLang="en-US" dirty="0" smtClean="0"/>
              <a:t>個節點</a:t>
            </a:r>
            <a:endParaRPr lang="en-US" altLang="zh-TW" dirty="0"/>
          </a:p>
        </p:txBody>
      </p:sp>
      <p:sp>
        <p:nvSpPr>
          <p:cNvPr id="131" name="矩形 130"/>
          <p:cNvSpPr/>
          <p:nvPr/>
        </p:nvSpPr>
        <p:spPr>
          <a:xfrm>
            <a:off x="4503986" y="5118348"/>
            <a:ext cx="1541704" cy="646331"/>
          </a:xfrm>
          <a:prstGeom prst="rect">
            <a:avLst/>
          </a:prstGeom>
        </p:spPr>
        <p:txBody>
          <a:bodyPr wrap="none">
            <a:spAutoFit/>
          </a:bodyPr>
          <a:lstStyle/>
          <a:p>
            <a:r>
              <a:rPr lang="en-US" altLang="zh-TW" dirty="0" smtClean="0"/>
              <a:t>Hidden layer 2</a:t>
            </a:r>
          </a:p>
          <a:p>
            <a:r>
              <a:rPr lang="en-US" altLang="zh-TW" dirty="0" smtClean="0"/>
              <a:t>1000</a:t>
            </a:r>
            <a:r>
              <a:rPr lang="zh-TW" altLang="en-US" dirty="0" smtClean="0"/>
              <a:t>個節點</a:t>
            </a:r>
            <a:endParaRPr lang="en-US" altLang="zh-TW" dirty="0"/>
          </a:p>
        </p:txBody>
      </p:sp>
      <p:sp>
        <p:nvSpPr>
          <p:cNvPr id="132" name="矩形 131"/>
          <p:cNvSpPr/>
          <p:nvPr/>
        </p:nvSpPr>
        <p:spPr>
          <a:xfrm>
            <a:off x="6391464" y="3477544"/>
            <a:ext cx="1345240" cy="646331"/>
          </a:xfrm>
          <a:prstGeom prst="rect">
            <a:avLst/>
          </a:prstGeom>
        </p:spPr>
        <p:txBody>
          <a:bodyPr wrap="none">
            <a:spAutoFit/>
          </a:bodyPr>
          <a:lstStyle/>
          <a:p>
            <a:r>
              <a:rPr lang="en-US" altLang="zh-TW" dirty="0" smtClean="0">
                <a:solidFill>
                  <a:srgbClr val="92D050"/>
                </a:solidFill>
              </a:rPr>
              <a:t>output layer</a:t>
            </a:r>
            <a:endParaRPr lang="zh-TW" altLang="en-US" dirty="0" smtClean="0">
              <a:solidFill>
                <a:srgbClr val="92D050"/>
              </a:solidFill>
            </a:endParaRPr>
          </a:p>
          <a:p>
            <a:r>
              <a:rPr lang="en-US" altLang="zh-TW" dirty="0" smtClean="0"/>
              <a:t>1</a:t>
            </a:r>
            <a:r>
              <a:rPr lang="zh-TW" altLang="en-US" dirty="0" smtClean="0"/>
              <a:t>個節點</a:t>
            </a:r>
            <a:endParaRPr lang="en-US" altLang="zh-TW" dirty="0"/>
          </a:p>
        </p:txBody>
      </p:sp>
      <p:sp>
        <p:nvSpPr>
          <p:cNvPr id="3" name="矩形 2"/>
          <p:cNvSpPr/>
          <p:nvPr/>
        </p:nvSpPr>
        <p:spPr>
          <a:xfrm>
            <a:off x="347159" y="653447"/>
            <a:ext cx="3486852" cy="523220"/>
          </a:xfrm>
          <a:prstGeom prst="rect">
            <a:avLst/>
          </a:prstGeom>
        </p:spPr>
        <p:txBody>
          <a:bodyPr wrap="none">
            <a:spAutoFit/>
          </a:bodyPr>
          <a:lstStyle/>
          <a:p>
            <a:r>
              <a:rPr lang="zh-TW" altLang="en-US" sz="2800" b="1" dirty="0" smtClean="0">
                <a:effectLst>
                  <a:outerShdw blurRad="38100" dist="38100" dir="2700000" algn="tl">
                    <a:srgbClr val="000000">
                      <a:alpha val="43137"/>
                    </a:srgbClr>
                  </a:outerShdw>
                </a:effectLst>
                <a:latin typeface="+mn-ea"/>
              </a:rPr>
              <a:t>有多少個</a:t>
            </a:r>
            <a:r>
              <a:rPr lang="en-US" altLang="zh-TW" sz="2800" b="1" dirty="0" smtClean="0">
                <a:effectLst>
                  <a:outerShdw blurRad="38100" dist="38100" dir="2700000" algn="tl">
                    <a:srgbClr val="000000">
                      <a:alpha val="43137"/>
                    </a:srgbClr>
                  </a:outerShdw>
                </a:effectLst>
                <a:latin typeface="+mn-ea"/>
              </a:rPr>
              <a:t>W</a:t>
            </a:r>
            <a:r>
              <a:rPr lang="zh-TW" altLang="en-US" sz="2800" b="1" dirty="0" smtClean="0">
                <a:effectLst>
                  <a:outerShdw blurRad="38100" dist="38100" dir="2700000" algn="tl">
                    <a:srgbClr val="000000">
                      <a:alpha val="43137"/>
                    </a:srgbClr>
                  </a:outerShdw>
                </a:effectLst>
                <a:latin typeface="+mn-ea"/>
              </a:rPr>
              <a:t>與</a:t>
            </a:r>
            <a:r>
              <a:rPr lang="en-US" altLang="zh-TW" sz="2800" b="1" dirty="0" smtClean="0">
                <a:effectLst>
                  <a:outerShdw blurRad="38100" dist="38100" dir="2700000" algn="tl">
                    <a:srgbClr val="000000">
                      <a:alpha val="43137"/>
                    </a:srgbClr>
                  </a:outerShdw>
                </a:effectLst>
                <a:latin typeface="+mn-ea"/>
              </a:rPr>
              <a:t>b</a:t>
            </a:r>
            <a:r>
              <a:rPr lang="zh-TW" altLang="en-US" sz="2800" b="1" dirty="0" smtClean="0">
                <a:effectLst>
                  <a:outerShdw blurRad="38100" dist="38100" dir="2700000" algn="tl">
                    <a:srgbClr val="000000">
                      <a:alpha val="43137"/>
                    </a:srgbClr>
                  </a:outerShdw>
                </a:effectLst>
                <a:latin typeface="+mn-ea"/>
              </a:rPr>
              <a:t>參數</a:t>
            </a:r>
            <a:r>
              <a:rPr lang="en-US" altLang="zh-TW" sz="2800" b="1" dirty="0" smtClean="0">
                <a:effectLst>
                  <a:outerShdw blurRad="38100" dist="38100" dir="2700000" algn="tl">
                    <a:srgbClr val="000000">
                      <a:alpha val="43137"/>
                    </a:srgbClr>
                  </a:outerShdw>
                </a:effectLst>
                <a:latin typeface="+mn-ea"/>
              </a:rPr>
              <a:t>??</a:t>
            </a:r>
            <a:endParaRPr lang="en-US" altLang="zh-TW" sz="2800" b="1" dirty="0">
              <a:effectLst>
                <a:outerShdw blurRad="38100" dist="38100" dir="2700000" algn="tl">
                  <a:srgbClr val="000000">
                    <a:alpha val="43137"/>
                  </a:srgbClr>
                </a:outerShdw>
              </a:effectLst>
              <a:latin typeface="+mn-ea"/>
            </a:endParaRPr>
          </a:p>
        </p:txBody>
      </p:sp>
      <p:sp>
        <p:nvSpPr>
          <p:cNvPr id="4" name="投影片編號版面配置區 3"/>
          <p:cNvSpPr>
            <a:spLocks noGrp="1"/>
          </p:cNvSpPr>
          <p:nvPr>
            <p:ph type="sldNum" sz="quarter" idx="12"/>
          </p:nvPr>
        </p:nvSpPr>
        <p:spPr/>
        <p:txBody>
          <a:bodyPr/>
          <a:lstStyle/>
          <a:p>
            <a:fld id="{EBA660C4-8EC1-4890-874E-5CA0D19E2E89}" type="slidenum">
              <a:rPr lang="zh-TW" altLang="en-US" smtClean="0"/>
              <a:t>43</a:t>
            </a:fld>
            <a:endParaRPr lang="zh-TW" altLang="en-US"/>
          </a:p>
        </p:txBody>
      </p:sp>
      <p:sp>
        <p:nvSpPr>
          <p:cNvPr id="6" name="矩形 5"/>
          <p:cNvSpPr/>
          <p:nvPr/>
        </p:nvSpPr>
        <p:spPr>
          <a:xfrm>
            <a:off x="576350" y="5723403"/>
            <a:ext cx="3547766" cy="1077218"/>
          </a:xfrm>
          <a:prstGeom prst="rect">
            <a:avLst/>
          </a:prstGeom>
        </p:spPr>
        <p:txBody>
          <a:bodyPr wrap="none">
            <a:spAutoFit/>
          </a:bodyPr>
          <a:lstStyle/>
          <a:p>
            <a:r>
              <a:rPr lang="zh-TW" altLang="en-US" sz="3200" b="1" dirty="0" smtClean="0">
                <a:effectLst>
                  <a:outerShdw blurRad="38100" dist="38100" dir="2700000" algn="tl">
                    <a:srgbClr val="000000">
                      <a:alpha val="43137"/>
                    </a:srgbClr>
                  </a:outerShdw>
                </a:effectLst>
                <a:latin typeface="+mn-ea"/>
              </a:rPr>
              <a:t>如何快速計算</a:t>
            </a:r>
            <a:endParaRPr lang="en-US" altLang="zh-TW" sz="3200" b="1" dirty="0" smtClean="0">
              <a:effectLst>
                <a:outerShdw blurRad="38100" dist="38100" dir="2700000" algn="tl">
                  <a:srgbClr val="000000">
                    <a:alpha val="43137"/>
                  </a:srgbClr>
                </a:outerShdw>
              </a:effectLst>
              <a:latin typeface="+mn-ea"/>
            </a:endParaRPr>
          </a:p>
          <a:p>
            <a:r>
              <a:rPr lang="en-US" altLang="zh-TW" sz="3200" b="1" dirty="0" smtClean="0">
                <a:effectLst>
                  <a:outerShdw blurRad="38100" dist="38100" dir="2700000" algn="tl">
                    <a:srgbClr val="000000">
                      <a:alpha val="43137"/>
                    </a:srgbClr>
                  </a:outerShdw>
                </a:effectLst>
                <a:latin typeface="+mn-ea"/>
              </a:rPr>
              <a:t>W</a:t>
            </a:r>
            <a:r>
              <a:rPr lang="zh-TW" altLang="en-US" sz="3200" b="1" dirty="0" smtClean="0">
                <a:effectLst>
                  <a:outerShdw blurRad="38100" dist="38100" dir="2700000" algn="tl">
                    <a:srgbClr val="000000">
                      <a:alpha val="43137"/>
                    </a:srgbClr>
                  </a:outerShdw>
                </a:effectLst>
                <a:latin typeface="+mn-ea"/>
              </a:rPr>
              <a:t>與</a:t>
            </a:r>
            <a:r>
              <a:rPr lang="en-US" altLang="zh-TW" sz="3200" b="1" dirty="0" smtClean="0">
                <a:effectLst>
                  <a:outerShdw blurRad="38100" dist="38100" dir="2700000" algn="tl">
                    <a:srgbClr val="000000">
                      <a:alpha val="43137"/>
                    </a:srgbClr>
                  </a:outerShdw>
                </a:effectLst>
                <a:latin typeface="+mn-ea"/>
              </a:rPr>
              <a:t>b</a:t>
            </a:r>
            <a:r>
              <a:rPr lang="zh-TW" altLang="en-US" sz="3200" b="1" dirty="0" smtClean="0">
                <a:effectLst>
                  <a:outerShdw blurRad="38100" dist="38100" dir="2700000" algn="tl">
                    <a:srgbClr val="000000">
                      <a:alpha val="43137"/>
                    </a:srgbClr>
                  </a:outerShdw>
                </a:effectLst>
                <a:latin typeface="+mn-ea"/>
              </a:rPr>
              <a:t>參數的更新</a:t>
            </a:r>
            <a:r>
              <a:rPr lang="en-US" altLang="zh-TW" sz="3200" b="1" dirty="0" smtClean="0">
                <a:effectLst>
                  <a:outerShdw blurRad="38100" dist="38100" dir="2700000" algn="tl">
                    <a:srgbClr val="000000">
                      <a:alpha val="43137"/>
                    </a:srgbClr>
                  </a:outerShdw>
                </a:effectLst>
                <a:latin typeface="+mn-ea"/>
              </a:rPr>
              <a:t>??</a:t>
            </a:r>
            <a:endParaRPr lang="zh-TW" altLang="en-US" sz="3200" dirty="0"/>
          </a:p>
        </p:txBody>
      </p:sp>
      <p:sp>
        <p:nvSpPr>
          <p:cNvPr id="7" name="矩形 6"/>
          <p:cNvSpPr/>
          <p:nvPr/>
        </p:nvSpPr>
        <p:spPr>
          <a:xfrm>
            <a:off x="4478681" y="5747143"/>
            <a:ext cx="3258023" cy="1077218"/>
          </a:xfrm>
          <a:prstGeom prst="rect">
            <a:avLst/>
          </a:prstGeom>
          <a:solidFill>
            <a:schemeClr val="tx1"/>
          </a:solidFill>
        </p:spPr>
        <p:txBody>
          <a:bodyPr wrap="square">
            <a:spAutoFit/>
          </a:bodyPr>
          <a:lstStyle/>
          <a:p>
            <a:r>
              <a:rPr lang="en-US" altLang="zh-TW" sz="3200" b="1" dirty="0" err="1" smtClean="0">
                <a:solidFill>
                  <a:srgbClr val="FFFF00"/>
                </a:solidFill>
                <a:effectLst>
                  <a:outerShdw blurRad="38100" dist="38100" dir="2700000" algn="tl">
                    <a:srgbClr val="000000">
                      <a:alpha val="43137"/>
                    </a:srgbClr>
                  </a:outerShdw>
                </a:effectLst>
              </a:rPr>
              <a:t>Backprogation</a:t>
            </a:r>
            <a:endParaRPr lang="en-US" altLang="zh-TW" sz="3200" b="1" dirty="0" smtClean="0">
              <a:solidFill>
                <a:srgbClr val="FFFF00"/>
              </a:solidFill>
              <a:effectLst>
                <a:outerShdw blurRad="38100" dist="38100" dir="2700000" algn="tl">
                  <a:srgbClr val="000000">
                    <a:alpha val="43137"/>
                  </a:srgbClr>
                </a:outerShdw>
              </a:effectLst>
            </a:endParaRPr>
          </a:p>
          <a:p>
            <a:r>
              <a:rPr lang="zh-TW" altLang="en-US" sz="3200" b="1" dirty="0" smtClean="0">
                <a:solidFill>
                  <a:srgbClr val="FFFF00"/>
                </a:solidFill>
                <a:effectLst>
                  <a:outerShdw blurRad="38100" dist="38100" dir="2700000" algn="tl">
                    <a:srgbClr val="000000">
                      <a:alpha val="43137"/>
                    </a:srgbClr>
                  </a:outerShdw>
                </a:effectLst>
              </a:rPr>
              <a:t>誤差反向傳播法 </a:t>
            </a:r>
            <a:endParaRPr lang="zh-TW" altLang="en-US" sz="3200" b="1" dirty="0">
              <a:solidFill>
                <a:srgbClr val="FFFF00"/>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463962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p:cNvPicPr>
            <a:picLocks noChangeAspect="1"/>
          </p:cNvPicPr>
          <p:nvPr/>
        </p:nvPicPr>
        <p:blipFill>
          <a:blip r:embed="rId2"/>
          <a:stretch>
            <a:fillRect/>
          </a:stretch>
        </p:blipFill>
        <p:spPr>
          <a:xfrm>
            <a:off x="0" y="292730"/>
            <a:ext cx="9144000" cy="2596896"/>
          </a:xfrm>
          <a:prstGeom prst="rect">
            <a:avLst/>
          </a:prstGeom>
        </p:spPr>
      </p:pic>
      <p:pic>
        <p:nvPicPr>
          <p:cNvPr id="3" name="圖片 2"/>
          <p:cNvPicPr>
            <a:picLocks noChangeAspect="1"/>
          </p:cNvPicPr>
          <p:nvPr/>
        </p:nvPicPr>
        <p:blipFill>
          <a:blip r:embed="rId3"/>
          <a:stretch>
            <a:fillRect/>
          </a:stretch>
        </p:blipFill>
        <p:spPr>
          <a:xfrm>
            <a:off x="399313" y="2889626"/>
            <a:ext cx="7809663" cy="2781716"/>
          </a:xfrm>
          <a:prstGeom prst="rect">
            <a:avLst/>
          </a:prstGeom>
        </p:spPr>
      </p:pic>
      <p:sp>
        <p:nvSpPr>
          <p:cNvPr id="4" name="矩形 3"/>
          <p:cNvSpPr/>
          <p:nvPr/>
        </p:nvSpPr>
        <p:spPr>
          <a:xfrm>
            <a:off x="682748" y="6059055"/>
            <a:ext cx="7526228" cy="646331"/>
          </a:xfrm>
          <a:prstGeom prst="rect">
            <a:avLst/>
          </a:prstGeom>
          <a:solidFill>
            <a:schemeClr val="accent4">
              <a:lumMod val="20000"/>
              <a:lumOff val="80000"/>
            </a:schemeClr>
          </a:solidFill>
        </p:spPr>
        <p:txBody>
          <a:bodyPr wrap="none">
            <a:spAutoFit/>
          </a:bodyPr>
          <a:lstStyle/>
          <a:p>
            <a:r>
              <a:rPr lang="en-US" altLang="zh-TW" b="1" dirty="0"/>
              <a:t>A Survey of the Recent Architectures of Deep Convolutional Neural Networks</a:t>
            </a:r>
          </a:p>
          <a:p>
            <a:r>
              <a:rPr lang="en-US" altLang="zh-TW" dirty="0" smtClean="0"/>
              <a:t>https</a:t>
            </a:r>
            <a:r>
              <a:rPr lang="en-US" altLang="zh-TW" dirty="0"/>
              <a:t>://arxiv.org/abs/1901.06032</a:t>
            </a:r>
            <a:endParaRPr lang="zh-TW" altLang="en-US" dirty="0"/>
          </a:p>
        </p:txBody>
      </p:sp>
      <p:sp>
        <p:nvSpPr>
          <p:cNvPr id="5" name="矩形 4"/>
          <p:cNvSpPr/>
          <p:nvPr/>
        </p:nvSpPr>
        <p:spPr>
          <a:xfrm>
            <a:off x="6502400" y="3177309"/>
            <a:ext cx="1681018" cy="218901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 name="矩形 5"/>
          <p:cNvSpPr/>
          <p:nvPr/>
        </p:nvSpPr>
        <p:spPr>
          <a:xfrm rot="19098637">
            <a:off x="6089742" y="254257"/>
            <a:ext cx="1360081" cy="2571808"/>
          </a:xfrm>
          <a:prstGeom prst="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17968072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rgbClr val="00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smtClean="0">
                <a:latin typeface="Arial Black" panose="020B0A04020102020204" pitchFamily="34" charset="0"/>
              </a:rPr>
              <a:t>RNN</a:t>
            </a:r>
            <a:endParaRPr lang="zh-TW" altLang="en-US" sz="6000" dirty="0">
              <a:latin typeface="Arial Black" panose="020B0A04020102020204" pitchFamily="34" charset="0"/>
            </a:endParaRPr>
          </a:p>
        </p:txBody>
      </p:sp>
      <p:sp>
        <p:nvSpPr>
          <p:cNvPr id="3" name="投影片編號版面配置區 2"/>
          <p:cNvSpPr>
            <a:spLocks noGrp="1"/>
          </p:cNvSpPr>
          <p:nvPr>
            <p:ph type="sldNum" sz="quarter" idx="12"/>
          </p:nvPr>
        </p:nvSpPr>
        <p:spPr/>
        <p:txBody>
          <a:bodyPr/>
          <a:lstStyle/>
          <a:p>
            <a:fld id="{1C9828DB-DA40-4A60-9D03-5C770DCC3DDB}" type="slidenum">
              <a:rPr lang="zh-TW" altLang="en-US" smtClean="0"/>
              <a:t>45</a:t>
            </a:fld>
            <a:endParaRPr lang="zh-TW" altLang="en-US"/>
          </a:p>
        </p:txBody>
      </p:sp>
    </p:spTree>
    <p:extLst>
      <p:ext uri="{BB962C8B-B14F-4D97-AF65-F5344CB8AC3E}">
        <p14:creationId xmlns:p14="http://schemas.microsoft.com/office/powerpoint/2010/main" val="317425605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821295"/>
          </a:xfrm>
        </p:spPr>
        <p:txBody>
          <a:bodyPr>
            <a:normAutofit/>
          </a:bodyPr>
          <a:lstStyle/>
          <a:p>
            <a:r>
              <a:rPr lang="en-US" altLang="zh-TW" b="1" dirty="0" smtClean="0">
                <a:effectLst>
                  <a:outerShdw blurRad="38100" dist="38100" dir="2700000" algn="tl">
                    <a:srgbClr val="000000">
                      <a:alpha val="43137"/>
                    </a:srgbClr>
                  </a:outerShdw>
                </a:effectLst>
              </a:rPr>
              <a:t>NLP</a:t>
            </a:r>
            <a:r>
              <a:rPr lang="zh-TW" altLang="en-US" b="1" dirty="0" smtClean="0">
                <a:effectLst>
                  <a:outerShdw blurRad="38100" dist="38100" dir="2700000" algn="tl">
                    <a:srgbClr val="000000">
                      <a:alpha val="43137"/>
                    </a:srgbClr>
                  </a:outerShdw>
                </a:effectLst>
              </a:rPr>
              <a:t> </a:t>
            </a:r>
            <a:r>
              <a:rPr lang="en-US" altLang="zh-TW" sz="2000" b="1" dirty="0" smtClean="0">
                <a:effectLst>
                  <a:outerShdw blurRad="38100" dist="38100" dir="2700000" algn="tl">
                    <a:srgbClr val="000000">
                      <a:alpha val="43137"/>
                    </a:srgbClr>
                  </a:outerShdw>
                </a:effectLst>
              </a:rPr>
              <a:t>Natural </a:t>
            </a:r>
            <a:r>
              <a:rPr lang="en-US" altLang="zh-TW" sz="2000" b="1" dirty="0">
                <a:effectLst>
                  <a:outerShdw blurRad="38100" dist="38100" dir="2700000" algn="tl">
                    <a:srgbClr val="000000">
                      <a:alpha val="43137"/>
                    </a:srgbClr>
                  </a:outerShdw>
                </a:effectLst>
              </a:rPr>
              <a:t>Language </a:t>
            </a:r>
            <a:r>
              <a:rPr lang="en-US" altLang="zh-TW" sz="2000" b="1" dirty="0" smtClean="0">
                <a:effectLst>
                  <a:outerShdw blurRad="38100" dist="38100" dir="2700000" algn="tl">
                    <a:srgbClr val="000000">
                      <a:alpha val="43137"/>
                    </a:srgbClr>
                  </a:outerShdw>
                </a:effectLst>
              </a:rPr>
              <a:t>Processing</a:t>
            </a:r>
            <a:r>
              <a:rPr lang="zh-TW" altLang="en-US" sz="2000" b="1" dirty="0" smtClean="0">
                <a:effectLst>
                  <a:outerShdw blurRad="38100" dist="38100" dir="2700000" algn="tl">
                    <a:srgbClr val="000000">
                      <a:alpha val="43137"/>
                    </a:srgbClr>
                  </a:outerShdw>
                </a:effectLst>
              </a:rPr>
              <a:t> </a:t>
            </a:r>
            <a:r>
              <a:rPr lang="zh-TW" altLang="en-US" sz="3200" b="1" dirty="0" smtClean="0">
                <a:effectLst>
                  <a:outerShdw blurRad="38100" dist="38100" dir="2700000" algn="tl">
                    <a:srgbClr val="000000">
                      <a:alpha val="43137"/>
                    </a:srgbClr>
                  </a:outerShdw>
                </a:effectLst>
              </a:rPr>
              <a:t>自然語言處理</a:t>
            </a:r>
            <a:endParaRPr lang="zh-TW" altLang="en-US" sz="3200" dirty="0"/>
          </a:p>
        </p:txBody>
      </p:sp>
      <p:sp>
        <p:nvSpPr>
          <p:cNvPr id="3" name="內容版面配置區 2"/>
          <p:cNvSpPr>
            <a:spLocks noGrp="1"/>
          </p:cNvSpPr>
          <p:nvPr>
            <p:ph idx="1"/>
          </p:nvPr>
        </p:nvSpPr>
        <p:spPr>
          <a:xfrm>
            <a:off x="628650" y="1594792"/>
            <a:ext cx="7886700" cy="4351338"/>
          </a:xfrm>
        </p:spPr>
        <p:txBody>
          <a:bodyPr>
            <a:normAutofit fontScale="92500" lnSpcReduction="20000"/>
          </a:bodyPr>
          <a:lstStyle/>
          <a:p>
            <a:r>
              <a:rPr lang="zh-TW" altLang="en-US" dirty="0"/>
              <a:t>自然語言處理</a:t>
            </a:r>
            <a:r>
              <a:rPr lang="zh-TW" altLang="en-US" dirty="0" smtClean="0"/>
              <a:t>（</a:t>
            </a:r>
            <a:r>
              <a:rPr lang="en-US" altLang="zh-TW" dirty="0" smtClean="0"/>
              <a:t>Natural </a:t>
            </a:r>
            <a:r>
              <a:rPr lang="en-US" altLang="zh-TW" dirty="0"/>
              <a:t>Language Processing</a:t>
            </a:r>
            <a:r>
              <a:rPr lang="zh-TW" altLang="en-US" dirty="0" smtClean="0"/>
              <a:t>，</a:t>
            </a:r>
            <a:r>
              <a:rPr lang="en-US" altLang="zh-TW" dirty="0" smtClean="0"/>
              <a:t>NLP</a:t>
            </a:r>
            <a:r>
              <a:rPr lang="zh-TW" altLang="en-US" dirty="0"/>
              <a:t>）是人工智慧和語言學領域的分支學科</a:t>
            </a:r>
            <a:r>
              <a:rPr lang="zh-TW" altLang="en-US" dirty="0" smtClean="0"/>
              <a:t>。</a:t>
            </a:r>
            <a:endParaRPr lang="en-US" altLang="zh-TW" dirty="0" smtClean="0"/>
          </a:p>
          <a:p>
            <a:r>
              <a:rPr lang="zh-TW" altLang="en-US" dirty="0" smtClean="0"/>
              <a:t>此</a:t>
            </a:r>
            <a:r>
              <a:rPr lang="zh-TW" altLang="en-US" dirty="0"/>
              <a:t>領域探討如何處理及運用自然語言；自然語言處理包括多方面和步驟，基本有認知、理解、生成等部分</a:t>
            </a:r>
            <a:r>
              <a:rPr lang="zh-TW" altLang="en-US" dirty="0" smtClean="0"/>
              <a:t>。</a:t>
            </a:r>
            <a:endParaRPr lang="zh-TW" altLang="en-US" dirty="0"/>
          </a:p>
          <a:p>
            <a:r>
              <a:rPr lang="zh-TW" altLang="en-US" dirty="0"/>
              <a:t>自然語言認知和理解是讓電腦把輸入的語言變成有意思的符號和關係，然後根據目的再處理。</a:t>
            </a:r>
            <a:r>
              <a:rPr lang="zh-TW" altLang="en-US" b="1" dirty="0"/>
              <a:t>自然語言生成系統</a:t>
            </a:r>
            <a:r>
              <a:rPr lang="zh-TW" altLang="en-US" dirty="0"/>
              <a:t>則是把電腦資料轉化為自然語言。</a:t>
            </a:r>
          </a:p>
        </p:txBody>
      </p:sp>
      <p:sp>
        <p:nvSpPr>
          <p:cNvPr id="4" name="矩形 3"/>
          <p:cNvSpPr/>
          <p:nvPr/>
        </p:nvSpPr>
        <p:spPr>
          <a:xfrm>
            <a:off x="694553" y="1001755"/>
            <a:ext cx="4572000" cy="369332"/>
          </a:xfrm>
          <a:prstGeom prst="rect">
            <a:avLst/>
          </a:prstGeom>
        </p:spPr>
        <p:txBody>
          <a:bodyPr>
            <a:spAutoFit/>
          </a:bodyPr>
          <a:lstStyle/>
          <a:p>
            <a:r>
              <a:rPr lang="en-US" altLang="zh-TW" dirty="0" smtClean="0"/>
              <a:t>https://zh.wikipedia.org/wiki/</a:t>
            </a:r>
            <a:r>
              <a:rPr lang="zh-TW" altLang="en-US" dirty="0" smtClean="0"/>
              <a:t>自然語言處理</a:t>
            </a:r>
            <a:endParaRPr lang="zh-TW" altLang="en-US" dirty="0"/>
          </a:p>
        </p:txBody>
      </p:sp>
      <p:sp>
        <p:nvSpPr>
          <p:cNvPr id="5" name="矩形 4"/>
          <p:cNvSpPr/>
          <p:nvPr/>
        </p:nvSpPr>
        <p:spPr>
          <a:xfrm>
            <a:off x="506627" y="6169836"/>
            <a:ext cx="6668530" cy="646331"/>
          </a:xfrm>
          <a:prstGeom prst="rect">
            <a:avLst/>
          </a:prstGeom>
        </p:spPr>
        <p:txBody>
          <a:bodyPr wrap="square">
            <a:spAutoFit/>
          </a:bodyPr>
          <a:lstStyle/>
          <a:p>
            <a:r>
              <a:rPr lang="en-US" altLang="zh-TW" dirty="0"/>
              <a:t>http://research.sinica.edu.tw/nlp-natural-language-processing-chinese-knowledge-information/</a:t>
            </a:r>
          </a:p>
        </p:txBody>
      </p:sp>
    </p:spTree>
    <p:extLst>
      <p:ext uri="{BB962C8B-B14F-4D97-AF65-F5344CB8AC3E}">
        <p14:creationId xmlns:p14="http://schemas.microsoft.com/office/powerpoint/2010/main" val="423151276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539552" y="274638"/>
            <a:ext cx="6120680" cy="6491079"/>
          </a:xfrm>
          <a:prstGeom prst="rect">
            <a:avLst/>
          </a:prstGeom>
        </p:spPr>
      </p:pic>
      <p:sp>
        <p:nvSpPr>
          <p:cNvPr id="4" name="投影片編號版面配置區 3"/>
          <p:cNvSpPr>
            <a:spLocks noGrp="1"/>
          </p:cNvSpPr>
          <p:nvPr>
            <p:ph type="sldNum" sz="quarter" idx="12"/>
          </p:nvPr>
        </p:nvSpPr>
        <p:spPr/>
        <p:txBody>
          <a:bodyPr/>
          <a:lstStyle/>
          <a:p>
            <a:fld id="{241A6D72-4E0E-4822-92DE-EF70A66F4C99}" type="slidenum">
              <a:rPr lang="zh-TW" altLang="en-US" smtClean="0"/>
              <a:t>47</a:t>
            </a:fld>
            <a:endParaRPr lang="zh-TW" altLang="en-US"/>
          </a:p>
        </p:txBody>
      </p:sp>
      <p:sp>
        <p:nvSpPr>
          <p:cNvPr id="6" name="矩形 5"/>
          <p:cNvSpPr/>
          <p:nvPr/>
        </p:nvSpPr>
        <p:spPr>
          <a:xfrm>
            <a:off x="2771800" y="980728"/>
            <a:ext cx="6151760" cy="369332"/>
          </a:xfrm>
          <a:prstGeom prst="rect">
            <a:avLst/>
          </a:prstGeom>
          <a:solidFill>
            <a:schemeClr val="accent6">
              <a:lumMod val="20000"/>
              <a:lumOff val="80000"/>
            </a:schemeClr>
          </a:solidFill>
        </p:spPr>
        <p:txBody>
          <a:bodyPr wrap="square">
            <a:spAutoFit/>
          </a:bodyPr>
          <a:lstStyle/>
          <a:p>
            <a:r>
              <a:rPr lang="en-US" altLang="zh-TW" dirty="0"/>
              <a:t>https://paperswithcode.com/area/natural-language-processing</a:t>
            </a:r>
            <a:endParaRPr lang="zh-TW" altLang="en-US" dirty="0"/>
          </a:p>
        </p:txBody>
      </p:sp>
    </p:spTree>
    <p:extLst>
      <p:ext uri="{BB962C8B-B14F-4D97-AF65-F5344CB8AC3E}">
        <p14:creationId xmlns:p14="http://schemas.microsoft.com/office/powerpoint/2010/main" val="9469615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elham-khanche.github.io/blog/assets/img/RNN/Slide53.png"/>
          <p:cNvPicPr>
            <a:picLocks noChangeAspect="1" noChangeArrowheads="1"/>
          </p:cNvPicPr>
          <p:nvPr/>
        </p:nvPicPr>
        <p:blipFill rotWithShape="1">
          <a:blip r:embed="rId2">
            <a:extLst>
              <a:ext uri="{28A0092B-C50C-407E-A947-70E740481C1C}">
                <a14:useLocalDpi xmlns:a14="http://schemas.microsoft.com/office/drawing/2010/main" val="0"/>
              </a:ext>
            </a:extLst>
          </a:blip>
          <a:srcRect r="39089" b="15970"/>
          <a:stretch/>
        </p:blipFill>
        <p:spPr bwMode="auto">
          <a:xfrm>
            <a:off x="1284158" y="1528484"/>
            <a:ext cx="5569723" cy="432207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15098" y="344615"/>
            <a:ext cx="3401765" cy="923330"/>
          </a:xfrm>
          <a:prstGeom prst="rect">
            <a:avLst/>
          </a:prstGeom>
        </p:spPr>
        <p:txBody>
          <a:bodyPr wrap="none">
            <a:spAutoFit/>
          </a:bodyPr>
          <a:lstStyle/>
          <a:p>
            <a:pPr algn="ctr"/>
            <a:r>
              <a:rPr lang="en-US" altLang="zh-TW" sz="5400" dirty="0" smtClean="0"/>
              <a:t>RNN  for…..</a:t>
            </a:r>
            <a:endParaRPr lang="en-US" altLang="zh-TW" sz="5400" dirty="0"/>
          </a:p>
        </p:txBody>
      </p:sp>
      <p:sp>
        <p:nvSpPr>
          <p:cNvPr id="4" name="矩形 3"/>
          <p:cNvSpPr/>
          <p:nvPr/>
        </p:nvSpPr>
        <p:spPr>
          <a:xfrm>
            <a:off x="707752" y="5972432"/>
            <a:ext cx="6418221" cy="646331"/>
          </a:xfrm>
          <a:prstGeom prst="rect">
            <a:avLst/>
          </a:prstGeom>
        </p:spPr>
        <p:txBody>
          <a:bodyPr wrap="square">
            <a:spAutoFit/>
          </a:bodyPr>
          <a:lstStyle/>
          <a:p>
            <a:r>
              <a:rPr lang="en-US" altLang="zh-TW" dirty="0" smtClean="0"/>
              <a:t>https://brohrer.mcknote.com/zh-Hant/how_machine_learning_works/how_rnns_lstm_work.html</a:t>
            </a:r>
            <a:endParaRPr lang="zh-TW" altLang="en-US" dirty="0"/>
          </a:p>
        </p:txBody>
      </p:sp>
      <p:sp>
        <p:nvSpPr>
          <p:cNvPr id="3" name="矩形 2"/>
          <p:cNvSpPr/>
          <p:nvPr/>
        </p:nvSpPr>
        <p:spPr>
          <a:xfrm>
            <a:off x="4320746" y="483283"/>
            <a:ext cx="4572000" cy="923330"/>
          </a:xfrm>
          <a:prstGeom prst="rect">
            <a:avLst/>
          </a:prstGeom>
        </p:spPr>
        <p:txBody>
          <a:bodyPr>
            <a:spAutoFit/>
          </a:bodyPr>
          <a:lstStyle/>
          <a:p>
            <a:r>
              <a:rPr lang="zh-TW" altLang="en-US" dirty="0"/>
              <a:t>列到序列翻譯（</a:t>
            </a:r>
            <a:r>
              <a:rPr lang="en-US" altLang="zh-TW" dirty="0"/>
              <a:t>sequence to sequence translation</a:t>
            </a:r>
            <a:r>
              <a:rPr lang="zh-TW" altLang="en-US" dirty="0"/>
              <a:t>），包括將語音轉為文字或翻譯不同語言</a:t>
            </a:r>
          </a:p>
        </p:txBody>
      </p:sp>
    </p:spTree>
    <p:extLst>
      <p:ext uri="{BB962C8B-B14F-4D97-AF65-F5344CB8AC3E}">
        <p14:creationId xmlns:p14="http://schemas.microsoft.com/office/powerpoint/2010/main" val="174036411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NLP</a:t>
            </a:r>
            <a:r>
              <a:rPr lang="zh-TW" altLang="en-US" dirty="0"/>
              <a:t>應用</a:t>
            </a:r>
          </a:p>
        </p:txBody>
      </p:sp>
      <p:sp>
        <p:nvSpPr>
          <p:cNvPr id="3" name="內容版面配置區 2"/>
          <p:cNvSpPr>
            <a:spLocks noGrp="1"/>
          </p:cNvSpPr>
          <p:nvPr>
            <p:ph idx="1"/>
          </p:nvPr>
        </p:nvSpPr>
        <p:spPr>
          <a:xfrm>
            <a:off x="1403648" y="1268760"/>
            <a:ext cx="6768752" cy="4968552"/>
          </a:xfrm>
        </p:spPr>
        <p:txBody>
          <a:bodyPr>
            <a:noAutofit/>
          </a:bodyPr>
          <a:lstStyle/>
          <a:p>
            <a:pPr marL="0" indent="0">
              <a:buNone/>
            </a:pPr>
            <a:r>
              <a:rPr lang="zh-TW" altLang="en-US" sz="1800" b="1" dirty="0">
                <a:effectLst>
                  <a:outerShdw blurRad="38100" dist="38100" dir="2700000" algn="tl">
                    <a:srgbClr val="000000">
                      <a:alpha val="43137"/>
                    </a:srgbClr>
                  </a:outerShdw>
                </a:effectLst>
              </a:rPr>
              <a:t>文字朗讀（</a:t>
            </a:r>
            <a:r>
              <a:rPr lang="en-US" altLang="zh-TW" sz="1800" b="1" dirty="0">
                <a:effectLst>
                  <a:outerShdw blurRad="38100" dist="38100" dir="2700000" algn="tl">
                    <a:srgbClr val="000000">
                      <a:alpha val="43137"/>
                    </a:srgbClr>
                  </a:outerShdw>
                </a:effectLst>
              </a:rPr>
              <a:t>Text to speech</a:t>
            </a:r>
            <a:r>
              <a:rPr lang="zh-TW" altLang="en-US" sz="1800" b="1" dirty="0">
                <a:effectLst>
                  <a:outerShdw blurRad="38100" dist="38100" dir="2700000" algn="tl">
                    <a:srgbClr val="000000">
                      <a:alpha val="43137"/>
                    </a:srgbClr>
                  </a:outerShdw>
                </a:effectLst>
              </a:rPr>
              <a:t>）</a:t>
            </a:r>
            <a:r>
              <a:rPr lang="en-US" altLang="zh-TW" sz="1800" b="1" dirty="0">
                <a:effectLst>
                  <a:outerShdw blurRad="38100" dist="38100" dir="2700000" algn="tl">
                    <a:srgbClr val="000000">
                      <a:alpha val="43137"/>
                    </a:srgbClr>
                  </a:outerShdw>
                </a:effectLst>
              </a:rPr>
              <a:t>/</a:t>
            </a:r>
            <a:r>
              <a:rPr lang="zh-TW" altLang="en-US" sz="1800" b="1" dirty="0">
                <a:effectLst>
                  <a:outerShdw blurRad="38100" dist="38100" dir="2700000" algn="tl">
                    <a:srgbClr val="000000">
                      <a:alpha val="43137"/>
                    </a:srgbClr>
                  </a:outerShdw>
                </a:effectLst>
              </a:rPr>
              <a:t>語音合成（</a:t>
            </a:r>
            <a:r>
              <a:rPr lang="en-US" altLang="zh-TW" sz="1800" b="1" dirty="0">
                <a:effectLst>
                  <a:outerShdw blurRad="38100" dist="38100" dir="2700000" algn="tl">
                    <a:srgbClr val="000000">
                      <a:alpha val="43137"/>
                    </a:srgbClr>
                  </a:outerShdw>
                </a:effectLst>
              </a:rPr>
              <a:t>Speech synthesis</a:t>
            </a:r>
            <a:r>
              <a:rPr lang="zh-TW" altLang="en-US" sz="1800" b="1" dirty="0">
                <a:effectLst>
                  <a:outerShdw blurRad="38100" dist="38100" dir="2700000" algn="tl">
                    <a:srgbClr val="000000">
                      <a:alpha val="43137"/>
                    </a:srgbClr>
                  </a:outerShdw>
                </a:effectLst>
              </a:rPr>
              <a:t>）</a:t>
            </a:r>
          </a:p>
          <a:p>
            <a:pPr marL="0" indent="0">
              <a:buNone/>
            </a:pPr>
            <a:r>
              <a:rPr lang="zh-TW" altLang="en-US" sz="1800" b="1" dirty="0">
                <a:effectLst>
                  <a:outerShdw blurRad="38100" dist="38100" dir="2700000" algn="tl">
                    <a:srgbClr val="000000">
                      <a:alpha val="43137"/>
                    </a:srgbClr>
                  </a:outerShdw>
                </a:effectLst>
              </a:rPr>
              <a:t>語音識別（</a:t>
            </a:r>
            <a:r>
              <a:rPr lang="en-US" altLang="zh-TW" sz="1800" b="1" dirty="0">
                <a:effectLst>
                  <a:outerShdw blurRad="38100" dist="38100" dir="2700000" algn="tl">
                    <a:srgbClr val="000000">
                      <a:alpha val="43137"/>
                    </a:srgbClr>
                  </a:outerShdw>
                </a:effectLst>
              </a:rPr>
              <a:t>Speech recognition</a:t>
            </a:r>
            <a:r>
              <a:rPr lang="zh-TW" altLang="en-US" sz="1800" b="1" dirty="0">
                <a:effectLst>
                  <a:outerShdw blurRad="38100" dist="38100" dir="2700000" algn="tl">
                    <a:srgbClr val="000000">
                      <a:alpha val="43137"/>
                    </a:srgbClr>
                  </a:outerShdw>
                </a:effectLst>
              </a:rPr>
              <a:t>）</a:t>
            </a:r>
          </a:p>
          <a:p>
            <a:pPr marL="0" indent="0">
              <a:buNone/>
            </a:pPr>
            <a:r>
              <a:rPr lang="zh-TW" altLang="en-US" sz="1800" b="1" dirty="0">
                <a:effectLst>
                  <a:outerShdw blurRad="38100" dist="38100" dir="2700000" algn="tl">
                    <a:srgbClr val="000000">
                      <a:alpha val="43137"/>
                    </a:srgbClr>
                  </a:outerShdw>
                </a:effectLst>
              </a:rPr>
              <a:t>中文自動分詞（</a:t>
            </a:r>
            <a:r>
              <a:rPr lang="en-US" altLang="zh-TW" sz="1800" b="1" dirty="0">
                <a:effectLst>
                  <a:outerShdw blurRad="38100" dist="38100" dir="2700000" algn="tl">
                    <a:srgbClr val="000000">
                      <a:alpha val="43137"/>
                    </a:srgbClr>
                  </a:outerShdw>
                </a:effectLst>
              </a:rPr>
              <a:t>Chinese word segmentation</a:t>
            </a:r>
            <a:r>
              <a:rPr lang="zh-TW" altLang="en-US" sz="1800" b="1" dirty="0">
                <a:effectLst>
                  <a:outerShdw blurRad="38100" dist="38100" dir="2700000" algn="tl">
                    <a:srgbClr val="000000">
                      <a:alpha val="43137"/>
                    </a:srgbClr>
                  </a:outerShdw>
                </a:effectLst>
              </a:rPr>
              <a:t>）</a:t>
            </a:r>
          </a:p>
          <a:p>
            <a:pPr marL="0" indent="0">
              <a:buNone/>
            </a:pPr>
            <a:r>
              <a:rPr lang="zh-TW" altLang="en-US" sz="1800" b="1" dirty="0">
                <a:effectLst>
                  <a:outerShdw blurRad="38100" dist="38100" dir="2700000" algn="tl">
                    <a:srgbClr val="000000">
                      <a:alpha val="43137"/>
                    </a:srgbClr>
                  </a:outerShdw>
                </a:effectLst>
              </a:rPr>
              <a:t>詞性標註（</a:t>
            </a:r>
            <a:r>
              <a:rPr lang="en-US" altLang="zh-TW" sz="1800" b="1" dirty="0">
                <a:effectLst>
                  <a:outerShdw blurRad="38100" dist="38100" dir="2700000" algn="tl">
                    <a:srgbClr val="000000">
                      <a:alpha val="43137"/>
                    </a:srgbClr>
                  </a:outerShdw>
                </a:effectLst>
              </a:rPr>
              <a:t>Part-of-speech tagging</a:t>
            </a:r>
            <a:r>
              <a:rPr lang="zh-TW" altLang="en-US" sz="1800" b="1" dirty="0">
                <a:effectLst>
                  <a:outerShdw blurRad="38100" dist="38100" dir="2700000" algn="tl">
                    <a:srgbClr val="000000">
                      <a:alpha val="43137"/>
                    </a:srgbClr>
                  </a:outerShdw>
                </a:effectLst>
              </a:rPr>
              <a:t>）</a:t>
            </a:r>
          </a:p>
          <a:p>
            <a:pPr marL="0" indent="0">
              <a:buNone/>
            </a:pPr>
            <a:r>
              <a:rPr lang="zh-TW" altLang="en-US" sz="1800" b="1" dirty="0">
                <a:effectLst>
                  <a:outerShdw blurRad="38100" dist="38100" dir="2700000" algn="tl">
                    <a:srgbClr val="000000">
                      <a:alpha val="43137"/>
                    </a:srgbClr>
                  </a:outerShdw>
                </a:effectLst>
              </a:rPr>
              <a:t>句法分析（</a:t>
            </a:r>
            <a:r>
              <a:rPr lang="en-US" altLang="zh-TW" sz="1800" b="1" dirty="0">
                <a:effectLst>
                  <a:outerShdw blurRad="38100" dist="38100" dir="2700000" algn="tl">
                    <a:srgbClr val="000000">
                      <a:alpha val="43137"/>
                    </a:srgbClr>
                  </a:outerShdw>
                </a:effectLst>
              </a:rPr>
              <a:t>Parsing</a:t>
            </a:r>
            <a:r>
              <a:rPr lang="zh-TW" altLang="en-US" sz="1800" b="1" dirty="0">
                <a:effectLst>
                  <a:outerShdw blurRad="38100" dist="38100" dir="2700000" algn="tl">
                    <a:srgbClr val="000000">
                      <a:alpha val="43137"/>
                    </a:srgbClr>
                  </a:outerShdw>
                </a:effectLst>
              </a:rPr>
              <a:t>）</a:t>
            </a:r>
          </a:p>
          <a:p>
            <a:pPr marL="0" indent="0">
              <a:buNone/>
            </a:pPr>
            <a:r>
              <a:rPr lang="zh-TW" altLang="en-US" sz="1800" b="1" dirty="0">
                <a:effectLst>
                  <a:outerShdw blurRad="38100" dist="38100" dir="2700000" algn="tl">
                    <a:srgbClr val="000000">
                      <a:alpha val="43137"/>
                    </a:srgbClr>
                  </a:outerShdw>
                </a:effectLst>
              </a:rPr>
              <a:t>自然語言生成（</a:t>
            </a:r>
            <a:r>
              <a:rPr lang="en-US" altLang="zh-TW" sz="1800" b="1" dirty="0">
                <a:effectLst>
                  <a:outerShdw blurRad="38100" dist="38100" dir="2700000" algn="tl">
                    <a:srgbClr val="000000">
                      <a:alpha val="43137"/>
                    </a:srgbClr>
                  </a:outerShdw>
                </a:effectLst>
              </a:rPr>
              <a:t>Natural language generation</a:t>
            </a:r>
            <a:r>
              <a:rPr lang="zh-TW" altLang="en-US" sz="1800" b="1" dirty="0">
                <a:effectLst>
                  <a:outerShdw blurRad="38100" dist="38100" dir="2700000" algn="tl">
                    <a:srgbClr val="000000">
                      <a:alpha val="43137"/>
                    </a:srgbClr>
                  </a:outerShdw>
                </a:effectLst>
              </a:rPr>
              <a:t>）</a:t>
            </a:r>
          </a:p>
          <a:p>
            <a:pPr marL="0" indent="0">
              <a:buNone/>
            </a:pPr>
            <a:r>
              <a:rPr lang="zh-TW" altLang="en-US" sz="1800" b="1" dirty="0">
                <a:effectLst>
                  <a:outerShdw blurRad="38100" dist="38100" dir="2700000" algn="tl">
                    <a:srgbClr val="000000">
                      <a:alpha val="43137"/>
                    </a:srgbClr>
                  </a:outerShdw>
                </a:effectLst>
              </a:rPr>
              <a:t>文字分類（</a:t>
            </a:r>
            <a:r>
              <a:rPr lang="en-US" altLang="zh-TW" sz="1800" b="1" dirty="0">
                <a:effectLst>
                  <a:outerShdw blurRad="38100" dist="38100" dir="2700000" algn="tl">
                    <a:srgbClr val="000000">
                      <a:alpha val="43137"/>
                    </a:srgbClr>
                  </a:outerShdw>
                </a:effectLst>
              </a:rPr>
              <a:t>Text categorization</a:t>
            </a:r>
            <a:r>
              <a:rPr lang="zh-TW" altLang="en-US" sz="1800" b="1" dirty="0">
                <a:effectLst>
                  <a:outerShdw blurRad="38100" dist="38100" dir="2700000" algn="tl">
                    <a:srgbClr val="000000">
                      <a:alpha val="43137"/>
                    </a:srgbClr>
                  </a:outerShdw>
                </a:effectLst>
              </a:rPr>
              <a:t>）</a:t>
            </a:r>
          </a:p>
          <a:p>
            <a:pPr marL="0" indent="0">
              <a:buNone/>
            </a:pPr>
            <a:r>
              <a:rPr lang="zh-TW" altLang="en-US" sz="1800" b="1" dirty="0">
                <a:effectLst>
                  <a:outerShdw blurRad="38100" dist="38100" dir="2700000" algn="tl">
                    <a:srgbClr val="000000">
                      <a:alpha val="43137"/>
                    </a:srgbClr>
                  </a:outerShdw>
                </a:effectLst>
              </a:rPr>
              <a:t>資訊檢索（</a:t>
            </a:r>
            <a:r>
              <a:rPr lang="en-US" altLang="zh-TW" sz="1800" b="1" dirty="0">
                <a:effectLst>
                  <a:outerShdw blurRad="38100" dist="38100" dir="2700000" algn="tl">
                    <a:srgbClr val="000000">
                      <a:alpha val="43137"/>
                    </a:srgbClr>
                  </a:outerShdw>
                </a:effectLst>
              </a:rPr>
              <a:t>Information retrieval</a:t>
            </a:r>
            <a:r>
              <a:rPr lang="zh-TW" altLang="en-US" sz="1800" b="1" dirty="0">
                <a:effectLst>
                  <a:outerShdw blurRad="38100" dist="38100" dir="2700000" algn="tl">
                    <a:srgbClr val="000000">
                      <a:alpha val="43137"/>
                    </a:srgbClr>
                  </a:outerShdw>
                </a:effectLst>
              </a:rPr>
              <a:t>）</a:t>
            </a:r>
          </a:p>
          <a:p>
            <a:pPr marL="0" indent="0">
              <a:buNone/>
            </a:pPr>
            <a:r>
              <a:rPr lang="zh-TW" altLang="en-US" sz="1800" b="1" dirty="0">
                <a:effectLst>
                  <a:outerShdw blurRad="38100" dist="38100" dir="2700000" algn="tl">
                    <a:srgbClr val="000000">
                      <a:alpha val="43137"/>
                    </a:srgbClr>
                  </a:outerShdw>
                </a:effectLst>
              </a:rPr>
              <a:t>資訊抽取（</a:t>
            </a:r>
            <a:r>
              <a:rPr lang="en-US" altLang="zh-TW" sz="1800" b="1" dirty="0">
                <a:effectLst>
                  <a:outerShdw blurRad="38100" dist="38100" dir="2700000" algn="tl">
                    <a:srgbClr val="000000">
                      <a:alpha val="43137"/>
                    </a:srgbClr>
                  </a:outerShdw>
                </a:effectLst>
              </a:rPr>
              <a:t>Information extraction</a:t>
            </a:r>
            <a:r>
              <a:rPr lang="zh-TW" altLang="en-US" sz="1800" b="1" dirty="0">
                <a:effectLst>
                  <a:outerShdw blurRad="38100" dist="38100" dir="2700000" algn="tl">
                    <a:srgbClr val="000000">
                      <a:alpha val="43137"/>
                    </a:srgbClr>
                  </a:outerShdw>
                </a:effectLst>
              </a:rPr>
              <a:t>）</a:t>
            </a:r>
          </a:p>
          <a:p>
            <a:pPr marL="0" indent="0">
              <a:buNone/>
            </a:pPr>
            <a:r>
              <a:rPr lang="zh-TW" altLang="en-US" sz="1800" b="1" dirty="0">
                <a:effectLst>
                  <a:outerShdw blurRad="38100" dist="38100" dir="2700000" algn="tl">
                    <a:srgbClr val="000000">
                      <a:alpha val="43137"/>
                    </a:srgbClr>
                  </a:outerShdw>
                </a:effectLst>
              </a:rPr>
              <a:t>文字校對（</a:t>
            </a:r>
            <a:r>
              <a:rPr lang="en-US" altLang="zh-TW" sz="1800" b="1" dirty="0">
                <a:effectLst>
                  <a:outerShdw blurRad="38100" dist="38100" dir="2700000" algn="tl">
                    <a:srgbClr val="000000">
                      <a:alpha val="43137"/>
                    </a:srgbClr>
                  </a:outerShdw>
                </a:effectLst>
              </a:rPr>
              <a:t>Text-proofing</a:t>
            </a:r>
            <a:r>
              <a:rPr lang="zh-TW" altLang="en-US" sz="1800" b="1" dirty="0">
                <a:effectLst>
                  <a:outerShdw blurRad="38100" dist="38100" dir="2700000" algn="tl">
                    <a:srgbClr val="000000">
                      <a:alpha val="43137"/>
                    </a:srgbClr>
                  </a:outerShdw>
                </a:effectLst>
              </a:rPr>
              <a:t>）</a:t>
            </a:r>
          </a:p>
          <a:p>
            <a:pPr marL="0" indent="0">
              <a:buNone/>
            </a:pPr>
            <a:r>
              <a:rPr lang="zh-TW" altLang="en-US" sz="1800" b="1" dirty="0">
                <a:effectLst>
                  <a:outerShdw blurRad="38100" dist="38100" dir="2700000" algn="tl">
                    <a:srgbClr val="000000">
                      <a:alpha val="43137"/>
                    </a:srgbClr>
                  </a:outerShdw>
                </a:effectLst>
              </a:rPr>
              <a:t>問答系統（</a:t>
            </a:r>
            <a:r>
              <a:rPr lang="en-US" altLang="zh-TW" sz="1800" b="1" dirty="0">
                <a:effectLst>
                  <a:outerShdw blurRad="38100" dist="38100" dir="2700000" algn="tl">
                    <a:srgbClr val="000000">
                      <a:alpha val="43137"/>
                    </a:srgbClr>
                  </a:outerShdw>
                </a:effectLst>
              </a:rPr>
              <a:t>Question answering</a:t>
            </a:r>
            <a:r>
              <a:rPr lang="zh-TW" altLang="en-US" sz="1800" b="1" dirty="0">
                <a:effectLst>
                  <a:outerShdw blurRad="38100" dist="38100" dir="2700000" algn="tl">
                    <a:srgbClr val="000000">
                      <a:alpha val="43137"/>
                    </a:srgbClr>
                  </a:outerShdw>
                </a:effectLst>
              </a:rPr>
              <a:t>）</a:t>
            </a:r>
          </a:p>
          <a:p>
            <a:pPr marL="0" indent="0">
              <a:buNone/>
            </a:pPr>
            <a:r>
              <a:rPr lang="zh-TW" altLang="en-US" sz="1800" b="1" dirty="0" smtClean="0">
                <a:effectLst>
                  <a:outerShdw blurRad="38100" dist="38100" dir="2700000" algn="tl">
                    <a:srgbClr val="000000">
                      <a:alpha val="43137"/>
                    </a:srgbClr>
                  </a:outerShdw>
                </a:effectLst>
              </a:rPr>
              <a:t>機器翻譯</a:t>
            </a:r>
            <a:r>
              <a:rPr lang="zh-TW" altLang="en-US" sz="1800" b="1" dirty="0">
                <a:effectLst>
                  <a:outerShdw blurRad="38100" dist="38100" dir="2700000" algn="tl">
                    <a:srgbClr val="000000">
                      <a:alpha val="43137"/>
                    </a:srgbClr>
                  </a:outerShdw>
                </a:effectLst>
              </a:rPr>
              <a:t>（</a:t>
            </a:r>
            <a:r>
              <a:rPr lang="en-US" altLang="zh-TW" sz="1800" b="1" dirty="0">
                <a:effectLst>
                  <a:outerShdw blurRad="38100" dist="38100" dir="2700000" algn="tl">
                    <a:srgbClr val="000000">
                      <a:alpha val="43137"/>
                    </a:srgbClr>
                  </a:outerShdw>
                </a:effectLst>
              </a:rPr>
              <a:t>Machine translation</a:t>
            </a:r>
            <a:r>
              <a:rPr lang="zh-TW" altLang="en-US" sz="1800" b="1" dirty="0">
                <a:effectLst>
                  <a:outerShdw blurRad="38100" dist="38100" dir="2700000" algn="tl">
                    <a:srgbClr val="000000">
                      <a:alpha val="43137"/>
                    </a:srgbClr>
                  </a:outerShdw>
                </a:effectLst>
              </a:rPr>
              <a:t>）</a:t>
            </a:r>
          </a:p>
          <a:p>
            <a:pPr marL="0" indent="0">
              <a:buNone/>
            </a:pPr>
            <a:r>
              <a:rPr lang="zh-TW" altLang="en-US" sz="1800" b="1" dirty="0" smtClean="0">
                <a:effectLst>
                  <a:outerShdw blurRad="38100" dist="38100" dir="2700000" algn="tl">
                    <a:srgbClr val="000000">
                      <a:alpha val="43137"/>
                    </a:srgbClr>
                  </a:outerShdw>
                </a:effectLst>
              </a:rPr>
              <a:t>自動</a:t>
            </a:r>
            <a:r>
              <a:rPr lang="zh-TW" altLang="en-US" sz="1800" b="1" dirty="0">
                <a:effectLst>
                  <a:outerShdw blurRad="38100" dist="38100" dir="2700000" algn="tl">
                    <a:srgbClr val="000000">
                      <a:alpha val="43137"/>
                    </a:srgbClr>
                  </a:outerShdw>
                </a:effectLst>
              </a:rPr>
              <a:t>摘要（</a:t>
            </a:r>
            <a:r>
              <a:rPr lang="en-US" altLang="zh-TW" sz="1800" b="1" dirty="0">
                <a:effectLst>
                  <a:outerShdw blurRad="38100" dist="38100" dir="2700000" algn="tl">
                    <a:srgbClr val="000000">
                      <a:alpha val="43137"/>
                    </a:srgbClr>
                  </a:outerShdw>
                </a:effectLst>
              </a:rPr>
              <a:t>Automatic summarization</a:t>
            </a:r>
            <a:r>
              <a:rPr lang="zh-TW" altLang="en-US" sz="1800" b="1" dirty="0">
                <a:effectLst>
                  <a:outerShdw blurRad="38100" dist="38100" dir="2700000" algn="tl">
                    <a:srgbClr val="000000">
                      <a:alpha val="43137"/>
                    </a:srgbClr>
                  </a:outerShdw>
                </a:effectLst>
              </a:rPr>
              <a:t>）</a:t>
            </a:r>
          </a:p>
          <a:p>
            <a:pPr marL="0" indent="0">
              <a:buNone/>
            </a:pPr>
            <a:r>
              <a:rPr lang="zh-TW" altLang="en-US" sz="1800" b="1" dirty="0" smtClean="0">
                <a:effectLst>
                  <a:outerShdw blurRad="38100" dist="38100" dir="2700000" algn="tl">
                    <a:srgbClr val="000000">
                      <a:alpha val="43137"/>
                    </a:srgbClr>
                  </a:outerShdw>
                </a:effectLst>
              </a:rPr>
              <a:t>文字</a:t>
            </a:r>
            <a:r>
              <a:rPr lang="zh-TW" altLang="en-US" sz="1800" b="1" dirty="0">
                <a:effectLst>
                  <a:outerShdw blurRad="38100" dist="38100" dir="2700000" algn="tl">
                    <a:srgbClr val="000000">
                      <a:alpha val="43137"/>
                    </a:srgbClr>
                  </a:outerShdw>
                </a:effectLst>
              </a:rPr>
              <a:t>蘊涵（</a:t>
            </a:r>
            <a:r>
              <a:rPr lang="en-US" altLang="zh-TW" sz="1800" b="1" dirty="0">
                <a:effectLst>
                  <a:outerShdw blurRad="38100" dist="38100" dir="2700000" algn="tl">
                    <a:srgbClr val="000000">
                      <a:alpha val="43137"/>
                    </a:srgbClr>
                  </a:outerShdw>
                </a:effectLst>
              </a:rPr>
              <a:t>Textual entailment</a:t>
            </a:r>
            <a:r>
              <a:rPr lang="zh-TW" altLang="en-US" sz="1800" b="1" dirty="0">
                <a:effectLst>
                  <a:outerShdw blurRad="38100" dist="38100" dir="2700000" algn="tl">
                    <a:srgbClr val="000000">
                      <a:alpha val="43137"/>
                    </a:srgbClr>
                  </a:outerShdw>
                </a:effectLst>
              </a:rPr>
              <a:t>）</a:t>
            </a:r>
          </a:p>
          <a:p>
            <a:pPr marL="0" indent="0">
              <a:buNone/>
            </a:pPr>
            <a:r>
              <a:rPr lang="zh-TW" altLang="en-US" sz="1800" b="1" dirty="0">
                <a:effectLst>
                  <a:outerShdw blurRad="38100" dist="38100" dir="2700000" algn="tl">
                    <a:srgbClr val="000000">
                      <a:alpha val="43137"/>
                    </a:srgbClr>
                  </a:outerShdw>
                </a:effectLst>
              </a:rPr>
              <a:t>命名實體辨識（</a:t>
            </a:r>
            <a:r>
              <a:rPr lang="en-US" altLang="zh-TW" sz="1800" b="1" dirty="0">
                <a:effectLst>
                  <a:outerShdw blurRad="38100" dist="38100" dir="2700000" algn="tl">
                    <a:srgbClr val="000000">
                      <a:alpha val="43137"/>
                    </a:srgbClr>
                  </a:outerShdw>
                </a:effectLst>
              </a:rPr>
              <a:t>Named entity recognition</a:t>
            </a:r>
            <a:r>
              <a:rPr lang="zh-TW" altLang="en-US" sz="1800" b="1"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28164629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327567" y="682772"/>
            <a:ext cx="8488865" cy="5590013"/>
          </a:xfrm>
          <a:prstGeom prst="rect">
            <a:avLst/>
          </a:prstGeom>
        </p:spPr>
      </p:pic>
      <p:sp>
        <p:nvSpPr>
          <p:cNvPr id="4" name="投影片編號版面配置區 3"/>
          <p:cNvSpPr>
            <a:spLocks noGrp="1"/>
          </p:cNvSpPr>
          <p:nvPr>
            <p:ph type="sldNum" sz="quarter" idx="12"/>
          </p:nvPr>
        </p:nvSpPr>
        <p:spPr/>
        <p:txBody>
          <a:bodyPr/>
          <a:lstStyle/>
          <a:p>
            <a:fld id="{1C9828DB-DA40-4A60-9D03-5C770DCC3DDB}" type="slidenum">
              <a:rPr lang="zh-TW" altLang="en-US" smtClean="0"/>
              <a:t>5</a:t>
            </a:fld>
            <a:endParaRPr lang="zh-TW" altLang="en-US"/>
          </a:p>
        </p:txBody>
      </p:sp>
      <p:sp>
        <p:nvSpPr>
          <p:cNvPr id="6" name="矩形 5"/>
          <p:cNvSpPr/>
          <p:nvPr/>
        </p:nvSpPr>
        <p:spPr>
          <a:xfrm>
            <a:off x="1325006" y="671318"/>
            <a:ext cx="5844589" cy="276999"/>
          </a:xfrm>
          <a:prstGeom prst="rect">
            <a:avLst/>
          </a:prstGeom>
        </p:spPr>
        <p:txBody>
          <a:bodyPr wrap="square">
            <a:spAutoFit/>
          </a:bodyPr>
          <a:lstStyle/>
          <a:p>
            <a:r>
              <a:rPr lang="en-US" altLang="zh-TW" sz="1200" dirty="0"/>
              <a:t>https://hbr.org/2012/10/data-scientist-the-sexiest-job-of-the-21st-century</a:t>
            </a:r>
            <a:endParaRPr lang="zh-TW" altLang="en-US" sz="1200" dirty="0"/>
          </a:p>
        </p:txBody>
      </p:sp>
    </p:spTree>
    <p:extLst>
      <p:ext uri="{BB962C8B-B14F-4D97-AF65-F5344CB8AC3E}">
        <p14:creationId xmlns:p14="http://schemas.microsoft.com/office/powerpoint/2010/main" val="19081820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a:blip r:embed="rId2"/>
          <a:stretch>
            <a:fillRect/>
          </a:stretch>
        </p:blipFill>
        <p:spPr>
          <a:xfrm>
            <a:off x="799353" y="458642"/>
            <a:ext cx="7396703" cy="6302375"/>
          </a:xfrm>
          <a:prstGeom prst="rect">
            <a:avLst/>
          </a:prstGeom>
        </p:spPr>
      </p:pic>
    </p:spTree>
    <p:extLst>
      <p:ext uri="{BB962C8B-B14F-4D97-AF65-F5344CB8AC3E}">
        <p14:creationId xmlns:p14="http://schemas.microsoft.com/office/powerpoint/2010/main" val="395134789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5" name="內容版面配置區 4"/>
          <p:cNvPicPr>
            <a:picLocks noGrp="1" noChangeAspect="1"/>
          </p:cNvPicPr>
          <p:nvPr>
            <p:ph idx="1"/>
          </p:nvPr>
        </p:nvPicPr>
        <p:blipFill>
          <a:blip r:embed="rId2"/>
          <a:stretch>
            <a:fillRect/>
          </a:stretch>
        </p:blipFill>
        <p:spPr>
          <a:xfrm>
            <a:off x="425109" y="404664"/>
            <a:ext cx="7995581" cy="4525963"/>
          </a:xfrm>
          <a:prstGeom prst="rect">
            <a:avLst/>
          </a:prstGeom>
        </p:spPr>
      </p:pic>
      <p:sp>
        <p:nvSpPr>
          <p:cNvPr id="4" name="投影片編號版面配置區 3"/>
          <p:cNvSpPr>
            <a:spLocks noGrp="1"/>
          </p:cNvSpPr>
          <p:nvPr>
            <p:ph type="sldNum" sz="quarter" idx="12"/>
          </p:nvPr>
        </p:nvSpPr>
        <p:spPr/>
        <p:txBody>
          <a:bodyPr/>
          <a:lstStyle/>
          <a:p>
            <a:fld id="{241A6D72-4E0E-4822-92DE-EF70A66F4C99}" type="slidenum">
              <a:rPr lang="zh-TW" altLang="en-US" smtClean="0"/>
              <a:t>51</a:t>
            </a:fld>
            <a:endParaRPr lang="zh-TW" altLang="en-US"/>
          </a:p>
        </p:txBody>
      </p:sp>
      <p:sp>
        <p:nvSpPr>
          <p:cNvPr id="6" name="矩形 5"/>
          <p:cNvSpPr/>
          <p:nvPr/>
        </p:nvSpPr>
        <p:spPr>
          <a:xfrm>
            <a:off x="1043608" y="5293870"/>
            <a:ext cx="7272808" cy="646331"/>
          </a:xfrm>
          <a:prstGeom prst="rect">
            <a:avLst/>
          </a:prstGeom>
        </p:spPr>
        <p:txBody>
          <a:bodyPr wrap="square">
            <a:spAutoFit/>
          </a:bodyPr>
          <a:lstStyle/>
          <a:p>
            <a:r>
              <a:rPr lang="en-US" altLang="zh-TW" dirty="0"/>
              <a:t>https://www.masernet.com/project/role-and-applications-of-nlp-in-cybersecurity</a:t>
            </a:r>
            <a:endParaRPr lang="zh-TW" altLang="en-US" dirty="0"/>
          </a:p>
        </p:txBody>
      </p:sp>
    </p:spTree>
    <p:extLst>
      <p:ext uri="{BB962C8B-B14F-4D97-AF65-F5344CB8AC3E}">
        <p14:creationId xmlns:p14="http://schemas.microsoft.com/office/powerpoint/2010/main" val="8639076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img-blog.csdn.net/20170228153727815?watermark/2/text/aHR0cDovL2Jsb2cuY3Nkbi5uZXQvSmVycl9feQ==/font/5a6L5L2T/fontsize/400/fill/I0JBQkFCMA==/dissolve/70/gravity/SouthEas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714" y="2142835"/>
            <a:ext cx="2253366" cy="3498129"/>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3302262" y="5183970"/>
            <a:ext cx="3315331" cy="369332"/>
          </a:xfrm>
          <a:prstGeom prst="rect">
            <a:avLst/>
          </a:prstGeom>
        </p:spPr>
        <p:txBody>
          <a:bodyPr wrap="none">
            <a:spAutoFit/>
          </a:bodyPr>
          <a:lstStyle/>
          <a:p>
            <a:r>
              <a:rPr lang="zh-TW" altLang="en-US" dirty="0"/>
              <a:t>輸入</a:t>
            </a:r>
            <a:r>
              <a:rPr lang="en-US" altLang="zh-TW" dirty="0"/>
              <a:t>$ </a:t>
            </a:r>
            <a:r>
              <a:rPr lang="en-US" altLang="zh-TW" dirty="0" err="1"/>
              <a:t>x_t</a:t>
            </a:r>
            <a:r>
              <a:rPr lang="en-US" altLang="zh-TW" dirty="0"/>
              <a:t> </a:t>
            </a:r>
            <a:r>
              <a:rPr lang="zh-TW" altLang="en-US" dirty="0"/>
              <a:t>（</a:t>
            </a:r>
            <a:r>
              <a:rPr lang="en-US" altLang="zh-TW" dirty="0"/>
              <a:t>t</a:t>
            </a:r>
            <a:r>
              <a:rPr lang="zh-TW" altLang="en-US" dirty="0"/>
              <a:t>時刻的特徵向量）</a:t>
            </a:r>
          </a:p>
        </p:txBody>
      </p:sp>
      <p:sp>
        <p:nvSpPr>
          <p:cNvPr id="5" name="矩形 4"/>
          <p:cNvSpPr/>
          <p:nvPr/>
        </p:nvSpPr>
        <p:spPr>
          <a:xfrm>
            <a:off x="3448289" y="2311461"/>
            <a:ext cx="2800767" cy="646331"/>
          </a:xfrm>
          <a:prstGeom prst="rect">
            <a:avLst/>
          </a:prstGeom>
        </p:spPr>
        <p:txBody>
          <a:bodyPr wrap="none">
            <a:spAutoFit/>
          </a:bodyPr>
          <a:lstStyle/>
          <a:p>
            <a:r>
              <a:rPr lang="zh-TW" altLang="en-US" dirty="0"/>
              <a:t>輸出一個結果 </a:t>
            </a:r>
            <a:r>
              <a:rPr lang="en-US" altLang="zh-TW" dirty="0" err="1"/>
              <a:t>h_t</a:t>
            </a:r>
            <a:r>
              <a:rPr lang="en-US" altLang="zh-TW" dirty="0"/>
              <a:t> </a:t>
            </a:r>
            <a:r>
              <a:rPr lang="en-US" altLang="zh-TW" dirty="0" smtClean="0"/>
              <a:t>$</a:t>
            </a:r>
          </a:p>
          <a:p>
            <a:r>
              <a:rPr lang="zh-TW" altLang="en-US" dirty="0" smtClean="0"/>
              <a:t>（</a:t>
            </a:r>
            <a:r>
              <a:rPr lang="en-US" altLang="zh-TW" dirty="0"/>
              <a:t>t</a:t>
            </a:r>
            <a:r>
              <a:rPr lang="zh-TW" altLang="en-US" dirty="0"/>
              <a:t>時刻的狀態或者輸出）</a:t>
            </a:r>
          </a:p>
        </p:txBody>
      </p:sp>
      <p:sp>
        <p:nvSpPr>
          <p:cNvPr id="6" name="矩形 5"/>
          <p:cNvSpPr/>
          <p:nvPr/>
        </p:nvSpPr>
        <p:spPr>
          <a:xfrm>
            <a:off x="4170220" y="3340237"/>
            <a:ext cx="3911599" cy="646331"/>
          </a:xfrm>
          <a:prstGeom prst="rect">
            <a:avLst/>
          </a:prstGeom>
        </p:spPr>
        <p:txBody>
          <a:bodyPr wrap="square">
            <a:spAutoFit/>
          </a:bodyPr>
          <a:lstStyle/>
          <a:p>
            <a:r>
              <a:rPr lang="zh-CN" altLang="en-US" dirty="0" smtClean="0"/>
              <a:t>網路中的迴圈結構使得某個時刻的狀態能夠傳到下一個時刻</a:t>
            </a:r>
            <a:endParaRPr lang="zh-TW" altLang="en-US" dirty="0"/>
          </a:p>
        </p:txBody>
      </p:sp>
      <p:sp>
        <p:nvSpPr>
          <p:cNvPr id="7" name="矩形 6"/>
          <p:cNvSpPr/>
          <p:nvPr/>
        </p:nvSpPr>
        <p:spPr>
          <a:xfrm>
            <a:off x="4170220" y="3986568"/>
            <a:ext cx="4572000" cy="646331"/>
          </a:xfrm>
          <a:prstGeom prst="rect">
            <a:avLst/>
          </a:prstGeom>
        </p:spPr>
        <p:txBody>
          <a:bodyPr>
            <a:spAutoFit/>
          </a:bodyPr>
          <a:lstStyle/>
          <a:p>
            <a:r>
              <a:rPr lang="en-US" altLang="zh-TW" dirty="0"/>
              <a:t>A loop allows information to be passed from one step of the network to the next</a:t>
            </a:r>
            <a:endParaRPr lang="zh-TW" altLang="en-US" dirty="0"/>
          </a:p>
        </p:txBody>
      </p:sp>
    </p:spTree>
    <p:extLst>
      <p:ext uri="{BB962C8B-B14F-4D97-AF65-F5344CB8AC3E}">
        <p14:creationId xmlns:p14="http://schemas.microsoft.com/office/powerpoint/2010/main" val="145299425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n unrolled recurrent neural network."/>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780473" y="2309399"/>
            <a:ext cx="7886700" cy="207222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780473" y="1055407"/>
            <a:ext cx="6848764" cy="646331"/>
          </a:xfrm>
          <a:prstGeom prst="rect">
            <a:avLst/>
          </a:prstGeom>
        </p:spPr>
        <p:txBody>
          <a:bodyPr wrap="square">
            <a:spAutoFit/>
          </a:bodyPr>
          <a:lstStyle/>
          <a:p>
            <a:r>
              <a:rPr lang="en-US" altLang="zh-TW" dirty="0"/>
              <a:t>A recurrent neural network can be thought of as multiple copies of the same network, each passing a message to a successor. </a:t>
            </a:r>
            <a:endParaRPr lang="zh-TW" altLang="en-US" dirty="0"/>
          </a:p>
        </p:txBody>
      </p:sp>
      <p:sp>
        <p:nvSpPr>
          <p:cNvPr id="6" name="矩形 5"/>
          <p:cNvSpPr/>
          <p:nvPr/>
        </p:nvSpPr>
        <p:spPr>
          <a:xfrm>
            <a:off x="655782" y="4851645"/>
            <a:ext cx="8136082" cy="1200329"/>
          </a:xfrm>
          <a:prstGeom prst="rect">
            <a:avLst/>
          </a:prstGeom>
        </p:spPr>
        <p:txBody>
          <a:bodyPr wrap="square">
            <a:spAutoFit/>
          </a:bodyPr>
          <a:lstStyle/>
          <a:p>
            <a:r>
              <a:rPr lang="en-US" altLang="zh-TW" dirty="0"/>
              <a:t>This chain-like nature reveals that recurrent neural networks are intimately related to sequences and lists. </a:t>
            </a:r>
            <a:endParaRPr lang="en-US" altLang="zh-TW" dirty="0" smtClean="0"/>
          </a:p>
          <a:p>
            <a:endParaRPr lang="en-US" altLang="zh-TW" dirty="0"/>
          </a:p>
          <a:p>
            <a:r>
              <a:rPr lang="en-US" altLang="zh-TW" dirty="0" smtClean="0"/>
              <a:t>They’re </a:t>
            </a:r>
            <a:r>
              <a:rPr lang="en-US" altLang="zh-TW" dirty="0"/>
              <a:t>the natural architecture of neural network to use for such data.</a:t>
            </a:r>
            <a:endParaRPr lang="zh-TW" altLang="en-US" dirty="0"/>
          </a:p>
        </p:txBody>
      </p:sp>
    </p:spTree>
    <p:extLst>
      <p:ext uri="{BB962C8B-B14F-4D97-AF65-F5344CB8AC3E}">
        <p14:creationId xmlns:p14="http://schemas.microsoft.com/office/powerpoint/2010/main" val="56802326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img-blog.csdn.net/20170723211420228?watermark/2/text/aHR0cDovL2Jsb2cuY3Nkbi5uZXQvbXBrX25vMQ==/font/5a6L5L2T/fontsize/400/fill/I0JBQkFCMA==/dissolve/70/gravity/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3138" y="923131"/>
            <a:ext cx="6916780" cy="181844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http://www.tensorflownews.com/wp-content/uploads/2018/05/%E5%9B%BE%E4%BA%8C.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778" y="3975228"/>
            <a:ext cx="6667500" cy="249555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635183" y="136139"/>
            <a:ext cx="2531462" cy="707886"/>
          </a:xfrm>
          <a:prstGeom prst="rect">
            <a:avLst/>
          </a:prstGeom>
        </p:spPr>
        <p:txBody>
          <a:bodyPr wrap="none">
            <a:spAutoFit/>
          </a:bodyPr>
          <a:lstStyle/>
          <a:p>
            <a:r>
              <a:rPr lang="en-US" altLang="zh-TW" sz="4000" dirty="0" err="1" smtClean="0"/>
              <a:t>SimpleRNN</a:t>
            </a:r>
            <a:endParaRPr lang="en-US" altLang="zh-TW" sz="4000" dirty="0"/>
          </a:p>
        </p:txBody>
      </p:sp>
      <p:sp>
        <p:nvSpPr>
          <p:cNvPr id="5" name="矩形 4"/>
          <p:cNvSpPr/>
          <p:nvPr/>
        </p:nvSpPr>
        <p:spPr>
          <a:xfrm>
            <a:off x="635183" y="2969478"/>
            <a:ext cx="8423563" cy="646331"/>
          </a:xfrm>
          <a:prstGeom prst="rect">
            <a:avLst/>
          </a:prstGeom>
        </p:spPr>
        <p:txBody>
          <a:bodyPr wrap="square">
            <a:spAutoFit/>
          </a:bodyPr>
          <a:lstStyle/>
          <a:p>
            <a:r>
              <a:rPr lang="zh-CN" altLang="en-US" dirty="0" smtClean="0"/>
              <a:t>所有迴圈神經網路結構都是由完全相同結構的（神經網路）模組進行複製而成的。</a:t>
            </a:r>
            <a:endParaRPr lang="en-US" altLang="zh-CN" dirty="0" smtClean="0"/>
          </a:p>
          <a:p>
            <a:r>
              <a:rPr lang="zh-CN" altLang="en-US" dirty="0" smtClean="0"/>
              <a:t>在普通的</a:t>
            </a:r>
            <a:r>
              <a:rPr lang="en-US" altLang="zh-CN" dirty="0" smtClean="0"/>
              <a:t>RNNs </a:t>
            </a:r>
            <a:r>
              <a:rPr lang="zh-CN" altLang="en-US" dirty="0" smtClean="0"/>
              <a:t>中，這個模組結構非常簡單，比如僅是一個單一的 </a:t>
            </a:r>
            <a:r>
              <a:rPr lang="en-US" altLang="zh-CN" dirty="0" err="1" smtClean="0"/>
              <a:t>tanh</a:t>
            </a:r>
            <a:r>
              <a:rPr lang="en-US" altLang="zh-CN" dirty="0" smtClean="0"/>
              <a:t> </a:t>
            </a:r>
            <a:r>
              <a:rPr lang="zh-CN" altLang="en-US" dirty="0" smtClean="0"/>
              <a:t>層</a:t>
            </a:r>
            <a:endParaRPr lang="zh-TW" altLang="en-US" dirty="0"/>
          </a:p>
        </p:txBody>
      </p:sp>
    </p:spTree>
    <p:extLst>
      <p:ext uri="{BB962C8B-B14F-4D97-AF65-F5344CB8AC3E}">
        <p14:creationId xmlns:p14="http://schemas.microsoft.com/office/powerpoint/2010/main" val="27671933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tensorflownews.com/wp-content/uploads/2018/05/%E5%9B%BE%E4%B8%8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460" y="1177109"/>
            <a:ext cx="8071093" cy="303242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tensorflownews.com/wp-content/uploads/2018/05/%E5%9B%BE%E5%9B%9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2528" y="4435343"/>
            <a:ext cx="5623145" cy="105105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740460" y="6342740"/>
            <a:ext cx="6100119" cy="369332"/>
          </a:xfrm>
          <a:prstGeom prst="rect">
            <a:avLst/>
          </a:prstGeom>
        </p:spPr>
        <p:txBody>
          <a:bodyPr wrap="square">
            <a:spAutoFit/>
          </a:bodyPr>
          <a:lstStyle/>
          <a:p>
            <a:r>
              <a:rPr lang="en-US" altLang="zh-TW" dirty="0" smtClean="0"/>
              <a:t>https://blog.csdn.net/fendouaini/article/details/80198994</a:t>
            </a:r>
            <a:endParaRPr lang="zh-TW" altLang="en-US" dirty="0"/>
          </a:p>
        </p:txBody>
      </p:sp>
      <p:sp>
        <p:nvSpPr>
          <p:cNvPr id="3" name="矩形 2"/>
          <p:cNvSpPr/>
          <p:nvPr/>
        </p:nvSpPr>
        <p:spPr>
          <a:xfrm>
            <a:off x="740460" y="303426"/>
            <a:ext cx="1889813" cy="1015663"/>
          </a:xfrm>
          <a:prstGeom prst="rect">
            <a:avLst/>
          </a:prstGeom>
        </p:spPr>
        <p:txBody>
          <a:bodyPr wrap="none">
            <a:spAutoFit/>
          </a:bodyPr>
          <a:lstStyle/>
          <a:p>
            <a:r>
              <a:rPr lang="en-US" altLang="zh-TW" sz="6000" dirty="0" smtClean="0"/>
              <a:t>LSTM</a:t>
            </a:r>
            <a:endParaRPr lang="zh-TW" altLang="en-US" sz="6000" dirty="0"/>
          </a:p>
        </p:txBody>
      </p:sp>
      <p:sp>
        <p:nvSpPr>
          <p:cNvPr id="4" name="矩形 3"/>
          <p:cNvSpPr/>
          <p:nvPr/>
        </p:nvSpPr>
        <p:spPr>
          <a:xfrm>
            <a:off x="740460" y="5486399"/>
            <a:ext cx="6418221" cy="646331"/>
          </a:xfrm>
          <a:prstGeom prst="rect">
            <a:avLst/>
          </a:prstGeom>
        </p:spPr>
        <p:txBody>
          <a:bodyPr wrap="square">
            <a:spAutoFit/>
          </a:bodyPr>
          <a:lstStyle/>
          <a:p>
            <a:r>
              <a:rPr lang="en-US" altLang="zh-TW" dirty="0" smtClean="0"/>
              <a:t>https://brohrer.mcknote.com/zh-Hant/how_machine_learning_works/how_rnns_lstm_work.html</a:t>
            </a:r>
            <a:endParaRPr lang="zh-TW" altLang="en-US" dirty="0"/>
          </a:p>
        </p:txBody>
      </p:sp>
      <p:sp>
        <p:nvSpPr>
          <p:cNvPr id="5" name="矩形 4"/>
          <p:cNvSpPr/>
          <p:nvPr/>
        </p:nvSpPr>
        <p:spPr>
          <a:xfrm>
            <a:off x="3246581" y="349592"/>
            <a:ext cx="5075383" cy="646331"/>
          </a:xfrm>
          <a:prstGeom prst="rect">
            <a:avLst/>
          </a:prstGeom>
        </p:spPr>
        <p:txBody>
          <a:bodyPr wrap="square">
            <a:spAutoFit/>
          </a:bodyPr>
          <a:lstStyle/>
          <a:p>
            <a:r>
              <a:rPr lang="en-US" altLang="zh-CN" dirty="0"/>
              <a:t>LSTMs </a:t>
            </a:r>
            <a:r>
              <a:rPr lang="zh-CN" altLang="en-US" dirty="0" smtClean="0"/>
              <a:t>也有類似的結構</a:t>
            </a:r>
            <a:r>
              <a:rPr lang="en-US" altLang="zh-CN" dirty="0" smtClean="0"/>
              <a:t>,</a:t>
            </a:r>
            <a:r>
              <a:rPr lang="zh-CN" altLang="en-US" dirty="0" smtClean="0"/>
              <a:t>但是它們不再只是用一個單一的 </a:t>
            </a:r>
            <a:r>
              <a:rPr lang="en-US" altLang="zh-CN" dirty="0" err="1" smtClean="0"/>
              <a:t>tanh</a:t>
            </a:r>
            <a:r>
              <a:rPr lang="en-US" altLang="zh-CN" dirty="0" smtClean="0"/>
              <a:t> </a:t>
            </a:r>
            <a:r>
              <a:rPr lang="zh-CN" altLang="en-US" dirty="0" smtClean="0"/>
              <a:t>層，而是用了四個相互作用的層</a:t>
            </a:r>
            <a:endParaRPr lang="zh-TW" altLang="en-US" dirty="0"/>
          </a:p>
        </p:txBody>
      </p:sp>
    </p:spTree>
    <p:extLst>
      <p:ext uri="{BB962C8B-B14F-4D97-AF65-F5344CB8AC3E}">
        <p14:creationId xmlns:p14="http://schemas.microsoft.com/office/powerpoint/2010/main" val="41938417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img-blog.csdn.net/20170723220115935?watermark/2/text/aHR0cDovL2Jsb2cuY3Nkbi5uZXQvbXBrX25vMQ==/font/5a6L5L2T/fontsize/400/fill/I0JBQkFCMA==/dissolve/70/gravity/Cen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391" y="1466463"/>
            <a:ext cx="5657850" cy="4000501"/>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1116227" y="5906700"/>
            <a:ext cx="6577914" cy="369332"/>
          </a:xfrm>
          <a:prstGeom prst="rect">
            <a:avLst/>
          </a:prstGeom>
        </p:spPr>
        <p:txBody>
          <a:bodyPr wrap="square">
            <a:spAutoFit/>
          </a:bodyPr>
          <a:lstStyle/>
          <a:p>
            <a:r>
              <a:rPr lang="en-US" altLang="zh-TW" dirty="0" smtClean="0"/>
              <a:t>https://blog.csdn.net/mpk_no1/article/details/72875185</a:t>
            </a:r>
            <a:endParaRPr lang="zh-TW" altLang="en-US" dirty="0"/>
          </a:p>
        </p:txBody>
      </p:sp>
      <p:sp>
        <p:nvSpPr>
          <p:cNvPr id="4" name="矩形 3"/>
          <p:cNvSpPr/>
          <p:nvPr/>
        </p:nvSpPr>
        <p:spPr>
          <a:xfrm>
            <a:off x="740460" y="303426"/>
            <a:ext cx="1582484" cy="1015663"/>
          </a:xfrm>
          <a:prstGeom prst="rect">
            <a:avLst/>
          </a:prstGeom>
        </p:spPr>
        <p:txBody>
          <a:bodyPr wrap="none">
            <a:spAutoFit/>
          </a:bodyPr>
          <a:lstStyle/>
          <a:p>
            <a:r>
              <a:rPr lang="en-US" altLang="zh-TW" sz="6000" dirty="0" smtClean="0"/>
              <a:t>GRU</a:t>
            </a:r>
            <a:endParaRPr lang="zh-TW" altLang="en-US" sz="6000" dirty="0"/>
          </a:p>
        </p:txBody>
      </p:sp>
    </p:spTree>
    <p:extLst>
      <p:ext uri="{BB962C8B-B14F-4D97-AF65-F5344CB8AC3E}">
        <p14:creationId xmlns:p14="http://schemas.microsoft.com/office/powerpoint/2010/main" val="33562740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tensorflownews.com/wp-content/uploads/2018/05/%E5%9B%BE%E5%8D%81%E4%B8%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1650" y="1525844"/>
            <a:ext cx="6368793" cy="418855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56877" y="385805"/>
            <a:ext cx="6687087" cy="707886"/>
          </a:xfrm>
          <a:prstGeom prst="rect">
            <a:avLst/>
          </a:prstGeom>
        </p:spPr>
        <p:txBody>
          <a:bodyPr wrap="none">
            <a:spAutoFit/>
          </a:bodyPr>
          <a:lstStyle/>
          <a:p>
            <a:r>
              <a:rPr lang="zh-TW" altLang="en-US" sz="4000" dirty="0" smtClean="0"/>
              <a:t>雙向</a:t>
            </a:r>
            <a:r>
              <a:rPr lang="en-US" altLang="zh-TW" sz="4000" dirty="0" smtClean="0"/>
              <a:t>LSTM</a:t>
            </a:r>
            <a:r>
              <a:rPr lang="en-US" altLang="zh-TW" sz="4000" dirty="0"/>
              <a:t>(</a:t>
            </a:r>
            <a:r>
              <a:rPr lang="en-US" altLang="zh-TW" sz="4000" dirty="0" smtClean="0"/>
              <a:t>Bi-directional LSTM</a:t>
            </a:r>
            <a:r>
              <a:rPr lang="en-US" altLang="zh-TW" sz="4000" dirty="0"/>
              <a:t>)</a:t>
            </a:r>
            <a:endParaRPr lang="zh-TW" altLang="en-US" sz="4000" dirty="0"/>
          </a:p>
        </p:txBody>
      </p:sp>
      <p:sp>
        <p:nvSpPr>
          <p:cNvPr id="3" name="矩形 2"/>
          <p:cNvSpPr/>
          <p:nvPr/>
        </p:nvSpPr>
        <p:spPr>
          <a:xfrm>
            <a:off x="638432" y="5972603"/>
            <a:ext cx="6091881" cy="369332"/>
          </a:xfrm>
          <a:prstGeom prst="rect">
            <a:avLst/>
          </a:prstGeom>
        </p:spPr>
        <p:txBody>
          <a:bodyPr wrap="square">
            <a:spAutoFit/>
          </a:bodyPr>
          <a:lstStyle/>
          <a:p>
            <a:r>
              <a:rPr lang="en-US" altLang="zh-TW" dirty="0" smtClean="0"/>
              <a:t>https://blog.csdn.net/fendouaini/article/details/80198994</a:t>
            </a:r>
            <a:endParaRPr lang="zh-TW" altLang="en-US" dirty="0"/>
          </a:p>
        </p:txBody>
      </p:sp>
    </p:spTree>
    <p:extLst>
      <p:ext uri="{BB962C8B-B14F-4D97-AF65-F5344CB8AC3E}">
        <p14:creationId xmlns:p14="http://schemas.microsoft.com/office/powerpoint/2010/main" val="30912934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611560" y="1628800"/>
            <a:ext cx="2905125" cy="3810000"/>
          </a:xfrm>
          <a:prstGeom prst="rect">
            <a:avLst/>
          </a:prstGeom>
        </p:spPr>
      </p:pic>
      <p:sp>
        <p:nvSpPr>
          <p:cNvPr id="4" name="投影片編號版面配置區 3"/>
          <p:cNvSpPr>
            <a:spLocks noGrp="1"/>
          </p:cNvSpPr>
          <p:nvPr>
            <p:ph type="sldNum" sz="quarter" idx="12"/>
          </p:nvPr>
        </p:nvSpPr>
        <p:spPr/>
        <p:txBody>
          <a:bodyPr/>
          <a:lstStyle/>
          <a:p>
            <a:fld id="{241A6D72-4E0E-4822-92DE-EF70A66F4C99}" type="slidenum">
              <a:rPr lang="zh-TW" altLang="en-US" smtClean="0"/>
              <a:t>58</a:t>
            </a:fld>
            <a:endParaRPr lang="zh-TW" altLang="en-US"/>
          </a:p>
        </p:txBody>
      </p:sp>
      <p:sp>
        <p:nvSpPr>
          <p:cNvPr id="6" name="矩形 5"/>
          <p:cNvSpPr/>
          <p:nvPr/>
        </p:nvSpPr>
        <p:spPr>
          <a:xfrm>
            <a:off x="621163" y="5517232"/>
            <a:ext cx="4572000" cy="646331"/>
          </a:xfrm>
          <a:prstGeom prst="rect">
            <a:avLst/>
          </a:prstGeom>
        </p:spPr>
        <p:txBody>
          <a:bodyPr>
            <a:spAutoFit/>
          </a:bodyPr>
          <a:lstStyle/>
          <a:p>
            <a:r>
              <a:rPr lang="en-US" altLang="zh-TW" dirty="0"/>
              <a:t>Gpt-3: Building Innovative </a:t>
            </a:r>
            <a:r>
              <a:rPr lang="en-US" altLang="zh-TW" dirty="0" err="1"/>
              <a:t>Nlp</a:t>
            </a:r>
            <a:r>
              <a:rPr lang="en-US" altLang="zh-TW" dirty="0"/>
              <a:t> Products Using Large Language Models</a:t>
            </a:r>
            <a:endParaRPr lang="zh-TW" altLang="en-US" dirty="0"/>
          </a:p>
        </p:txBody>
      </p:sp>
      <p:pic>
        <p:nvPicPr>
          <p:cNvPr id="7" name="圖片 6"/>
          <p:cNvPicPr>
            <a:picLocks noChangeAspect="1"/>
          </p:cNvPicPr>
          <p:nvPr/>
        </p:nvPicPr>
        <p:blipFill>
          <a:blip r:embed="rId3"/>
          <a:stretch>
            <a:fillRect/>
          </a:stretch>
        </p:blipFill>
        <p:spPr>
          <a:xfrm>
            <a:off x="3851920" y="1628800"/>
            <a:ext cx="3086100" cy="3810000"/>
          </a:xfrm>
          <a:prstGeom prst="rect">
            <a:avLst/>
          </a:prstGeom>
        </p:spPr>
      </p:pic>
      <p:sp>
        <p:nvSpPr>
          <p:cNvPr id="8" name="標題 1"/>
          <p:cNvSpPr txBox="1">
            <a:spLocks/>
          </p:cNvSpPr>
          <p:nvPr/>
        </p:nvSpPr>
        <p:spPr>
          <a:xfrm>
            <a:off x="395536" y="260648"/>
            <a:ext cx="8229600" cy="11430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微軟正黑體" panose="020B0604030504040204" pitchFamily="34" charset="-120"/>
                <a:ea typeface="微軟正黑體" panose="020B0604030504040204" pitchFamily="34" charset="-120"/>
                <a:cs typeface="+mj-cs"/>
              </a:defRPr>
            </a:lvl1pPr>
          </a:lstStyle>
          <a:p>
            <a:r>
              <a:rPr lang="zh-TW" altLang="en-US" dirty="0" smtClean="0"/>
              <a:t>預訓練自然語言模型 </a:t>
            </a:r>
            <a:r>
              <a:rPr lang="en-US" altLang="zh-TW" dirty="0" smtClean="0"/>
              <a:t/>
            </a:r>
            <a:br>
              <a:rPr lang="en-US" altLang="zh-TW" dirty="0" smtClean="0"/>
            </a:br>
            <a:r>
              <a:rPr lang="en-US" altLang="zh-TW" sz="2700" dirty="0" smtClean="0"/>
              <a:t>(Pre-trained Models for NLP)</a:t>
            </a:r>
            <a:endParaRPr lang="zh-TW" altLang="en-US" sz="2700" dirty="0"/>
          </a:p>
        </p:txBody>
      </p:sp>
    </p:spTree>
    <p:extLst>
      <p:ext uri="{BB962C8B-B14F-4D97-AF65-F5344CB8AC3E}">
        <p14:creationId xmlns:p14="http://schemas.microsoft.com/office/powerpoint/2010/main" val="2958703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496" y="0"/>
            <a:ext cx="9144000" cy="6858000"/>
          </a:xfrm>
          <a:prstGeom prst="rect">
            <a:avLst/>
          </a:prstGeom>
          <a:solidFill>
            <a:srgbClr val="00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000" dirty="0" smtClean="0">
                <a:latin typeface="Arial Black" panose="020B0A04020102020204" pitchFamily="34" charset="0"/>
              </a:rPr>
              <a:t>Generative AI</a:t>
            </a:r>
            <a:endParaRPr lang="zh-TW" altLang="en-US" sz="6000" dirty="0">
              <a:latin typeface="Arial Black" panose="020B0A04020102020204" pitchFamily="34" charset="0"/>
            </a:endParaRPr>
          </a:p>
        </p:txBody>
      </p:sp>
      <p:sp>
        <p:nvSpPr>
          <p:cNvPr id="3" name="投影片編號版面配置區 2"/>
          <p:cNvSpPr>
            <a:spLocks noGrp="1"/>
          </p:cNvSpPr>
          <p:nvPr>
            <p:ph type="sldNum" sz="quarter" idx="12"/>
          </p:nvPr>
        </p:nvSpPr>
        <p:spPr/>
        <p:txBody>
          <a:bodyPr/>
          <a:lstStyle/>
          <a:p>
            <a:fld id="{1C9828DB-DA40-4A60-9D03-5C770DCC3DDB}" type="slidenum">
              <a:rPr lang="zh-TW" altLang="en-US" smtClean="0"/>
              <a:t>59</a:t>
            </a:fld>
            <a:endParaRPr lang="zh-TW" altLang="en-US"/>
          </a:p>
        </p:txBody>
      </p:sp>
    </p:spTree>
    <p:extLst>
      <p:ext uri="{BB962C8B-B14F-4D97-AF65-F5344CB8AC3E}">
        <p14:creationId xmlns:p14="http://schemas.microsoft.com/office/powerpoint/2010/main" val="2319520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47638" y="216845"/>
            <a:ext cx="8037555" cy="714031"/>
          </a:xfrm>
        </p:spPr>
        <p:txBody>
          <a:bodyPr>
            <a:normAutofit fontScale="90000"/>
          </a:bodyPr>
          <a:lstStyle/>
          <a:p>
            <a:r>
              <a:rPr lang="zh-TW" altLang="en-US" b="1" dirty="0"/>
              <a:t>從</a:t>
            </a:r>
            <a:r>
              <a:rPr lang="zh-TW" altLang="en-US" b="1" dirty="0" smtClean="0">
                <a:solidFill>
                  <a:srgbClr val="FF0000"/>
                </a:solidFill>
                <a:effectLst>
                  <a:outerShdw blurRad="38100" dist="38100" dir="2700000" algn="tl">
                    <a:srgbClr val="000000">
                      <a:alpha val="43137"/>
                    </a:srgbClr>
                  </a:outerShdw>
                </a:effectLst>
              </a:rPr>
              <a:t>工人</a:t>
            </a:r>
            <a:r>
              <a:rPr lang="en-US" altLang="zh-TW" b="1" dirty="0" smtClean="0">
                <a:solidFill>
                  <a:srgbClr val="00B0F0"/>
                </a:solidFill>
                <a:effectLst>
                  <a:outerShdw blurRad="38100" dist="38100" dir="2700000" algn="tl">
                    <a:srgbClr val="000000">
                      <a:alpha val="43137"/>
                    </a:srgbClr>
                  </a:outerShdw>
                </a:effectLst>
              </a:rPr>
              <a:t>(</a:t>
            </a:r>
            <a:r>
              <a:rPr lang="zh-TW" altLang="en-US" b="1" dirty="0" smtClean="0">
                <a:solidFill>
                  <a:srgbClr val="00B0F0"/>
                </a:solidFill>
                <a:effectLst>
                  <a:outerShdw blurRad="38100" dist="38100" dir="2700000" algn="tl">
                    <a:srgbClr val="000000">
                      <a:alpha val="43137"/>
                    </a:srgbClr>
                  </a:outerShdw>
                </a:effectLst>
              </a:rPr>
              <a:t>專家</a:t>
            </a:r>
            <a:r>
              <a:rPr lang="en-US" altLang="zh-TW" b="1" dirty="0" smtClean="0">
                <a:solidFill>
                  <a:srgbClr val="00B0F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智慧</a:t>
            </a:r>
            <a:r>
              <a:rPr lang="zh-TW" altLang="en-US" b="1" dirty="0"/>
              <a:t>到</a:t>
            </a:r>
            <a:r>
              <a:rPr lang="zh-TW" altLang="en-US" b="1" dirty="0" smtClean="0">
                <a:solidFill>
                  <a:srgbClr val="FF0000"/>
                </a:solidFill>
                <a:effectLst>
                  <a:outerShdw blurRad="38100" dist="38100" dir="2700000" algn="tl">
                    <a:srgbClr val="000000">
                      <a:alpha val="43137"/>
                    </a:srgbClr>
                  </a:outerShdw>
                </a:effectLst>
              </a:rPr>
              <a:t>人工</a:t>
            </a:r>
            <a:r>
              <a:rPr lang="en-US" altLang="zh-TW" b="1" dirty="0" smtClean="0">
                <a:solidFill>
                  <a:srgbClr val="00B0F0"/>
                </a:solidFill>
                <a:effectLst>
                  <a:outerShdw blurRad="38100" dist="38100" dir="2700000" algn="tl">
                    <a:srgbClr val="000000">
                      <a:alpha val="43137"/>
                    </a:srgbClr>
                  </a:outerShdw>
                </a:effectLst>
              </a:rPr>
              <a:t>(</a:t>
            </a:r>
            <a:r>
              <a:rPr lang="zh-TW" altLang="en-US" b="1" dirty="0" smtClean="0">
                <a:solidFill>
                  <a:srgbClr val="00B0F0"/>
                </a:solidFill>
                <a:effectLst>
                  <a:outerShdw blurRad="38100" dist="38100" dir="2700000" algn="tl">
                    <a:srgbClr val="000000">
                      <a:alpha val="43137"/>
                    </a:srgbClr>
                  </a:outerShdw>
                </a:effectLst>
              </a:rPr>
              <a:t>機器</a:t>
            </a:r>
            <a:r>
              <a:rPr lang="en-US" altLang="zh-TW" b="1" dirty="0" smtClean="0">
                <a:solidFill>
                  <a:srgbClr val="00B0F0"/>
                </a:solidFill>
                <a:effectLst>
                  <a:outerShdw blurRad="38100" dist="38100" dir="2700000" algn="tl">
                    <a:srgbClr val="000000">
                      <a:alpha val="43137"/>
                    </a:srgbClr>
                  </a:outerShdw>
                </a:effectLst>
              </a:rPr>
              <a:t>)</a:t>
            </a:r>
            <a:r>
              <a:rPr lang="zh-TW" altLang="en-US" b="1" dirty="0" smtClean="0">
                <a:solidFill>
                  <a:srgbClr val="FF0000"/>
                </a:solidFill>
                <a:effectLst>
                  <a:outerShdw blurRad="38100" dist="38100" dir="2700000" algn="tl">
                    <a:srgbClr val="000000">
                      <a:alpha val="43137"/>
                    </a:srgbClr>
                  </a:outerShdw>
                </a:effectLst>
              </a:rPr>
              <a:t>智慧</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347638" y="1083812"/>
            <a:ext cx="8423844" cy="5407603"/>
          </a:xfrm>
          <a:prstGeom prst="rect">
            <a:avLst/>
          </a:prstGeom>
        </p:spPr>
      </p:pic>
    </p:spTree>
    <p:extLst>
      <p:ext uri="{BB962C8B-B14F-4D97-AF65-F5344CB8AC3E}">
        <p14:creationId xmlns:p14="http://schemas.microsoft.com/office/powerpoint/2010/main" val="363460549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pPr lvl="0">
              <a:spcBef>
                <a:spcPts val="0"/>
              </a:spcBef>
              <a:defRPr/>
            </a:pPr>
            <a:r>
              <a:rPr lang="zh-TW" altLang="en-US" b="1" kern="0" dirty="0">
                <a:solidFill>
                  <a:srgbClr val="FF0000"/>
                </a:solidFill>
                <a:effectLst>
                  <a:outerShdw blurRad="38100" dist="38100" dir="2700000" algn="tl">
                    <a:srgbClr val="000000">
                      <a:alpha val="43137"/>
                    </a:srgbClr>
                  </a:outerShdw>
                </a:effectLst>
              </a:rPr>
              <a:t>生成型</a:t>
            </a:r>
            <a:r>
              <a:rPr lang="zh-TW" altLang="en-US" b="1" kern="0" dirty="0">
                <a:solidFill>
                  <a:srgbClr val="00B050"/>
                </a:solidFill>
                <a:effectLst>
                  <a:outerShdw blurRad="38100" dist="38100" dir="2700000" algn="tl">
                    <a:srgbClr val="000000">
                      <a:alpha val="43137"/>
                    </a:srgbClr>
                  </a:outerShdw>
                </a:effectLst>
              </a:rPr>
              <a:t>深度學習</a:t>
            </a:r>
            <a:r>
              <a:rPr lang="en-US" altLang="zh-TW" kern="0" dirty="0">
                <a:solidFill>
                  <a:prstClr val="black"/>
                </a:solidFill>
              </a:rPr>
              <a:t/>
            </a:r>
            <a:br>
              <a:rPr lang="en-US" altLang="zh-TW" kern="0" dirty="0">
                <a:solidFill>
                  <a:prstClr val="black"/>
                </a:solidFill>
              </a:rPr>
            </a:br>
            <a:r>
              <a:rPr lang="en-US" altLang="zh-TW" b="1" kern="0" dirty="0">
                <a:solidFill>
                  <a:srgbClr val="FF0000"/>
                </a:solidFill>
                <a:effectLst>
                  <a:outerShdw blurRad="38100" dist="38100" dir="2700000" algn="tl">
                    <a:srgbClr val="000000">
                      <a:alpha val="43137"/>
                    </a:srgbClr>
                  </a:outerShdw>
                </a:effectLst>
              </a:rPr>
              <a:t>Generative</a:t>
            </a:r>
            <a:r>
              <a:rPr lang="en-US" altLang="zh-TW" kern="0" dirty="0">
                <a:solidFill>
                  <a:prstClr val="black"/>
                </a:solidFill>
              </a:rPr>
              <a:t> </a:t>
            </a:r>
            <a:r>
              <a:rPr lang="en-US" altLang="zh-TW" b="1" kern="0" dirty="0">
                <a:solidFill>
                  <a:srgbClr val="00B050"/>
                </a:solidFill>
                <a:effectLst>
                  <a:outerShdw blurRad="38100" dist="38100" dir="2700000" algn="tl">
                    <a:srgbClr val="000000">
                      <a:alpha val="43137"/>
                    </a:srgbClr>
                  </a:outerShdw>
                </a:effectLst>
              </a:rPr>
              <a:t>Deep </a:t>
            </a:r>
            <a:r>
              <a:rPr lang="en-US" altLang="zh-TW" b="1" kern="0" dirty="0" smtClean="0">
                <a:solidFill>
                  <a:srgbClr val="00B050"/>
                </a:solidFill>
                <a:effectLst>
                  <a:outerShdw blurRad="38100" dist="38100" dir="2700000" algn="tl">
                    <a:srgbClr val="000000">
                      <a:alpha val="43137"/>
                    </a:srgbClr>
                  </a:outerShdw>
                </a:effectLst>
              </a:rPr>
              <a:t>Learning</a:t>
            </a:r>
            <a:endParaRPr lang="zh-TW" altLang="en-US" dirty="0"/>
          </a:p>
        </p:txBody>
      </p:sp>
      <p:sp>
        <p:nvSpPr>
          <p:cNvPr id="4" name="投影片編號版面配置區 3"/>
          <p:cNvSpPr>
            <a:spLocks noGrp="1"/>
          </p:cNvSpPr>
          <p:nvPr>
            <p:ph type="sldNum" sz="quarter" idx="12"/>
          </p:nvPr>
        </p:nvSpPr>
        <p:spPr/>
        <p:txBody>
          <a:bodyPr/>
          <a:lstStyle/>
          <a:p>
            <a:fld id="{241A6D72-4E0E-4822-92DE-EF70A66F4C99}" type="slidenum">
              <a:rPr lang="zh-TW" altLang="en-US" smtClean="0"/>
              <a:t>60</a:t>
            </a:fld>
            <a:endParaRPr lang="zh-TW" altLang="en-US"/>
          </a:p>
        </p:txBody>
      </p:sp>
      <p:pic>
        <p:nvPicPr>
          <p:cNvPr id="6" name="圖片 5"/>
          <p:cNvPicPr>
            <a:picLocks noChangeAspect="1"/>
          </p:cNvPicPr>
          <p:nvPr/>
        </p:nvPicPr>
        <p:blipFill>
          <a:blip r:embed="rId2"/>
          <a:stretch>
            <a:fillRect/>
          </a:stretch>
        </p:blipFill>
        <p:spPr>
          <a:xfrm>
            <a:off x="457200" y="1705735"/>
            <a:ext cx="2232248" cy="3019409"/>
          </a:xfrm>
          <a:prstGeom prst="rect">
            <a:avLst/>
          </a:prstGeom>
        </p:spPr>
      </p:pic>
      <p:sp>
        <p:nvSpPr>
          <p:cNvPr id="7" name="圓角矩形 6"/>
          <p:cNvSpPr/>
          <p:nvPr/>
        </p:nvSpPr>
        <p:spPr>
          <a:xfrm>
            <a:off x="3275856" y="4123774"/>
            <a:ext cx="187220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3200" dirty="0"/>
              <a:t>Compose</a:t>
            </a:r>
            <a:endParaRPr lang="zh-TW" altLang="en-US" sz="3200" dirty="0"/>
          </a:p>
        </p:txBody>
      </p:sp>
      <p:sp>
        <p:nvSpPr>
          <p:cNvPr id="8" name="矩形 7"/>
          <p:cNvSpPr/>
          <p:nvPr/>
        </p:nvSpPr>
        <p:spPr>
          <a:xfrm>
            <a:off x="5430791" y="4017213"/>
            <a:ext cx="2310747" cy="1077218"/>
          </a:xfrm>
          <a:prstGeom prst="rect">
            <a:avLst/>
          </a:prstGeom>
        </p:spPr>
        <p:txBody>
          <a:bodyPr wrap="square">
            <a:spAutoFit/>
          </a:bodyPr>
          <a:lstStyle/>
          <a:p>
            <a:r>
              <a:rPr lang="en-US" altLang="zh-TW" sz="3200" b="1" dirty="0" smtClean="0">
                <a:effectLst>
                  <a:outerShdw blurRad="38100" dist="38100" dir="2700000" algn="tl">
                    <a:srgbClr val="000000">
                      <a:alpha val="43137"/>
                    </a:srgbClr>
                  </a:outerShdw>
                </a:effectLst>
              </a:rPr>
              <a:t>RNN</a:t>
            </a:r>
          </a:p>
          <a:p>
            <a:r>
              <a:rPr lang="en-US" altLang="zh-TW" sz="3200" b="1" dirty="0" err="1" smtClean="0">
                <a:effectLst>
                  <a:outerShdw blurRad="38100" dist="38100" dir="2700000" algn="tl">
                    <a:srgbClr val="000000">
                      <a:alpha val="43137"/>
                    </a:srgbClr>
                  </a:outerShdw>
                </a:effectLst>
              </a:rPr>
              <a:t>MuseGAN</a:t>
            </a:r>
            <a:endParaRPr lang="zh-TW" altLang="en-US" sz="3200" b="1" dirty="0">
              <a:effectLst>
                <a:outerShdw blurRad="38100" dist="38100" dir="2700000" algn="tl">
                  <a:srgbClr val="000000">
                    <a:alpha val="43137"/>
                  </a:srgbClr>
                </a:outerShdw>
              </a:effectLst>
            </a:endParaRPr>
          </a:p>
        </p:txBody>
      </p:sp>
      <p:sp>
        <p:nvSpPr>
          <p:cNvPr id="9" name="矩形 8"/>
          <p:cNvSpPr/>
          <p:nvPr/>
        </p:nvSpPr>
        <p:spPr>
          <a:xfrm>
            <a:off x="483975" y="4660670"/>
            <a:ext cx="2366353" cy="1077218"/>
          </a:xfrm>
          <a:prstGeom prst="rect">
            <a:avLst/>
          </a:prstGeom>
        </p:spPr>
        <p:txBody>
          <a:bodyPr wrap="none">
            <a:spAutoFit/>
          </a:bodyPr>
          <a:lstStyle/>
          <a:p>
            <a:r>
              <a:rPr lang="en-US" altLang="zh-TW" sz="3200" b="1" dirty="0" smtClean="0">
                <a:effectLst>
                  <a:outerShdw blurRad="38100" dist="38100" dir="2700000" algn="tl">
                    <a:srgbClr val="000000">
                      <a:alpha val="43137"/>
                    </a:srgbClr>
                  </a:outerShdw>
                </a:effectLst>
              </a:rPr>
              <a:t>VAE(2013-   )</a:t>
            </a:r>
          </a:p>
          <a:p>
            <a:r>
              <a:rPr lang="en-US" altLang="zh-TW" sz="3200" b="1" dirty="0" smtClean="0">
                <a:effectLst>
                  <a:outerShdw blurRad="38100" dist="38100" dir="2700000" algn="tl">
                    <a:srgbClr val="000000">
                      <a:alpha val="43137"/>
                    </a:srgbClr>
                  </a:outerShdw>
                </a:effectLst>
              </a:rPr>
              <a:t>GAN(2014-  )</a:t>
            </a:r>
          </a:p>
        </p:txBody>
      </p:sp>
      <p:sp>
        <p:nvSpPr>
          <p:cNvPr id="11" name="圓角矩形 10"/>
          <p:cNvSpPr/>
          <p:nvPr/>
        </p:nvSpPr>
        <p:spPr>
          <a:xfrm>
            <a:off x="3275856" y="1988840"/>
            <a:ext cx="187220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a:t>Paint</a:t>
            </a:r>
          </a:p>
        </p:txBody>
      </p:sp>
      <p:sp>
        <p:nvSpPr>
          <p:cNvPr id="12" name="矩形 11"/>
          <p:cNvSpPr/>
          <p:nvPr/>
        </p:nvSpPr>
        <p:spPr>
          <a:xfrm>
            <a:off x="5292080" y="1836113"/>
            <a:ext cx="1851404" cy="584775"/>
          </a:xfrm>
          <a:prstGeom prst="rect">
            <a:avLst/>
          </a:prstGeom>
        </p:spPr>
        <p:txBody>
          <a:bodyPr wrap="none">
            <a:spAutoFit/>
          </a:bodyPr>
          <a:lstStyle/>
          <a:p>
            <a:r>
              <a:rPr lang="en-US" altLang="zh-TW" sz="3200" b="1" dirty="0" err="1">
                <a:effectLst>
                  <a:outerShdw blurRad="38100" dist="38100" dir="2700000" algn="tl">
                    <a:srgbClr val="000000">
                      <a:alpha val="43137"/>
                    </a:srgbClr>
                  </a:outerShdw>
                </a:effectLst>
              </a:rPr>
              <a:t>CycleGAN</a:t>
            </a:r>
            <a:endParaRPr lang="zh-TW" altLang="en-US" sz="3200" b="1" dirty="0">
              <a:effectLst>
                <a:outerShdw blurRad="38100" dist="38100" dir="2700000" algn="tl">
                  <a:srgbClr val="000000">
                    <a:alpha val="43137"/>
                  </a:srgbClr>
                </a:outerShdw>
              </a:effectLst>
            </a:endParaRPr>
          </a:p>
        </p:txBody>
      </p:sp>
      <p:sp>
        <p:nvSpPr>
          <p:cNvPr id="13" name="矩形 12"/>
          <p:cNvSpPr/>
          <p:nvPr/>
        </p:nvSpPr>
        <p:spPr>
          <a:xfrm>
            <a:off x="5292080" y="2377733"/>
            <a:ext cx="3286349" cy="523220"/>
          </a:xfrm>
          <a:prstGeom prst="rect">
            <a:avLst/>
          </a:prstGeom>
        </p:spPr>
        <p:txBody>
          <a:bodyPr wrap="none">
            <a:spAutoFit/>
          </a:bodyPr>
          <a:lstStyle/>
          <a:p>
            <a:r>
              <a:rPr lang="en-US" altLang="zh-TW" sz="2800" b="1" dirty="0">
                <a:effectLst>
                  <a:outerShdw blurRad="38100" dist="38100" dir="2700000" algn="tl">
                    <a:srgbClr val="000000">
                      <a:alpha val="43137"/>
                    </a:srgbClr>
                  </a:outerShdw>
                </a:effectLst>
              </a:rPr>
              <a:t>Neural Style Transfer</a:t>
            </a:r>
            <a:endParaRPr lang="zh-TW" altLang="en-US" sz="2800" b="1" dirty="0">
              <a:effectLst>
                <a:outerShdw blurRad="38100" dist="38100" dir="2700000" algn="tl">
                  <a:srgbClr val="000000">
                    <a:alpha val="43137"/>
                  </a:srgbClr>
                </a:outerShdw>
              </a:effectLst>
            </a:endParaRPr>
          </a:p>
        </p:txBody>
      </p:sp>
      <p:sp>
        <p:nvSpPr>
          <p:cNvPr id="15" name="圓角矩形 14"/>
          <p:cNvSpPr/>
          <p:nvPr/>
        </p:nvSpPr>
        <p:spPr>
          <a:xfrm>
            <a:off x="3256732" y="3056307"/>
            <a:ext cx="187220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a:t>Write</a:t>
            </a:r>
          </a:p>
        </p:txBody>
      </p:sp>
      <p:sp>
        <p:nvSpPr>
          <p:cNvPr id="16" name="矩形 15"/>
          <p:cNvSpPr/>
          <p:nvPr/>
        </p:nvSpPr>
        <p:spPr>
          <a:xfrm>
            <a:off x="5364862" y="3247777"/>
            <a:ext cx="2376676" cy="523220"/>
          </a:xfrm>
          <a:prstGeom prst="rect">
            <a:avLst/>
          </a:prstGeom>
        </p:spPr>
        <p:txBody>
          <a:bodyPr wrap="none">
            <a:spAutoFit/>
          </a:bodyPr>
          <a:lstStyle/>
          <a:p>
            <a:r>
              <a:rPr lang="en-US" altLang="zh-TW" sz="2800" b="1" dirty="0">
                <a:effectLst>
                  <a:outerShdw blurRad="38100" dist="38100" dir="2700000" algn="tl">
                    <a:srgbClr val="000000">
                      <a:alpha val="43137"/>
                    </a:srgbClr>
                  </a:outerShdw>
                </a:effectLst>
              </a:rPr>
              <a:t>LSTM Network</a:t>
            </a:r>
            <a:endParaRPr lang="zh-TW" altLang="en-US" sz="2800" b="1" dirty="0">
              <a:effectLst>
                <a:outerShdw blurRad="38100" dist="38100" dir="2700000" algn="tl">
                  <a:srgbClr val="000000">
                    <a:alpha val="43137"/>
                  </a:srgbClr>
                </a:outerShdw>
              </a:effectLst>
            </a:endParaRPr>
          </a:p>
        </p:txBody>
      </p:sp>
      <p:sp>
        <p:nvSpPr>
          <p:cNvPr id="17" name="矩形 16"/>
          <p:cNvSpPr/>
          <p:nvPr/>
        </p:nvSpPr>
        <p:spPr>
          <a:xfrm>
            <a:off x="5475010" y="5583897"/>
            <a:ext cx="1970411" cy="584775"/>
          </a:xfrm>
          <a:prstGeom prst="rect">
            <a:avLst/>
          </a:prstGeom>
        </p:spPr>
        <p:txBody>
          <a:bodyPr wrap="none">
            <a:spAutoFit/>
          </a:bodyPr>
          <a:lstStyle/>
          <a:p>
            <a:r>
              <a:rPr lang="en-US" altLang="zh-TW" sz="3200" b="1" dirty="0">
                <a:effectLst>
                  <a:outerShdw blurRad="38100" dist="38100" dir="2700000" algn="tl">
                    <a:srgbClr val="000000">
                      <a:alpha val="43137"/>
                    </a:srgbClr>
                  </a:outerShdw>
                </a:effectLst>
              </a:rPr>
              <a:t>MDN-RNN</a:t>
            </a:r>
            <a:endParaRPr lang="zh-TW" altLang="en-US" sz="3200" b="1" dirty="0">
              <a:effectLst>
                <a:outerShdw blurRad="38100" dist="38100" dir="2700000" algn="tl">
                  <a:srgbClr val="000000">
                    <a:alpha val="43137"/>
                  </a:srgbClr>
                </a:outerShdw>
              </a:effectLst>
            </a:endParaRPr>
          </a:p>
        </p:txBody>
      </p:sp>
      <p:sp>
        <p:nvSpPr>
          <p:cNvPr id="18" name="圓角矩形 17"/>
          <p:cNvSpPr/>
          <p:nvPr/>
        </p:nvSpPr>
        <p:spPr>
          <a:xfrm>
            <a:off x="3286548" y="5199279"/>
            <a:ext cx="187220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4800" dirty="0" smtClean="0"/>
              <a:t>Play</a:t>
            </a:r>
            <a:endParaRPr lang="zh-TW" altLang="en-US" sz="4800" dirty="0"/>
          </a:p>
        </p:txBody>
      </p:sp>
    </p:spTree>
    <p:extLst>
      <p:ext uri="{BB962C8B-B14F-4D97-AF65-F5344CB8AC3E}">
        <p14:creationId xmlns:p14="http://schemas.microsoft.com/office/powerpoint/2010/main" val="75224826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dirty="0"/>
              <a:t>深偽</a:t>
            </a:r>
            <a:r>
              <a:rPr lang="zh-TW" altLang="en-US" dirty="0" smtClean="0"/>
              <a:t>技術</a:t>
            </a:r>
            <a:r>
              <a:rPr lang="en-US" altLang="zh-TW" dirty="0" smtClean="0"/>
              <a:t>|</a:t>
            </a:r>
            <a:r>
              <a:rPr lang="zh-TW" altLang="en-US" dirty="0" smtClean="0"/>
              <a:t>深度偽造</a:t>
            </a:r>
            <a:r>
              <a:rPr lang="en-US" altLang="zh-TW" dirty="0"/>
              <a:t>|</a:t>
            </a:r>
            <a:r>
              <a:rPr lang="en-US" altLang="zh-TW" dirty="0" err="1" smtClean="0"/>
              <a:t>deepfake</a:t>
            </a:r>
            <a:r>
              <a:rPr lang="en-US" altLang="zh-TW" dirty="0" smtClean="0"/>
              <a:t/>
            </a:r>
            <a:br>
              <a:rPr lang="en-US" altLang="zh-TW" dirty="0" smtClean="0"/>
            </a:br>
            <a:r>
              <a:rPr lang="en-US" altLang="zh-TW" sz="2000" dirty="0" smtClean="0"/>
              <a:t>deep learning+ fake   </a:t>
            </a:r>
            <a:r>
              <a:rPr lang="zh-TW" altLang="en-US" sz="2000" dirty="0" smtClean="0"/>
              <a:t>基於</a:t>
            </a:r>
            <a:r>
              <a:rPr lang="zh-TW" altLang="en-US" sz="2000" dirty="0"/>
              <a:t>人工智慧的人體圖像合成技術的應用</a:t>
            </a:r>
          </a:p>
        </p:txBody>
      </p:sp>
      <p:sp>
        <p:nvSpPr>
          <p:cNvPr id="4" name="投影片編號版面配置區 3"/>
          <p:cNvSpPr>
            <a:spLocks noGrp="1"/>
          </p:cNvSpPr>
          <p:nvPr>
            <p:ph type="sldNum" sz="quarter" idx="12"/>
          </p:nvPr>
        </p:nvSpPr>
        <p:spPr/>
        <p:txBody>
          <a:bodyPr/>
          <a:lstStyle/>
          <a:p>
            <a:fld id="{241A6D72-4E0E-4822-92DE-EF70A66F4C99}" type="slidenum">
              <a:rPr lang="zh-TW" altLang="en-US" smtClean="0"/>
              <a:t>61</a:t>
            </a:fld>
            <a:endParaRPr lang="zh-TW" altLang="en-US"/>
          </a:p>
        </p:txBody>
      </p:sp>
      <p:pic>
        <p:nvPicPr>
          <p:cNvPr id="1026" name="Picture 2" descr="按下一鍵就能換臉，製作出假裸照！揭Deepfake駭人技術真相，連歐巴馬也深受其害-風傳媒"/>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43608" y="1484784"/>
            <a:ext cx="6793191" cy="452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45509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457200" y="274638"/>
            <a:ext cx="2314600" cy="1143000"/>
          </a:xfrm>
        </p:spPr>
        <p:txBody>
          <a:bodyPr/>
          <a:lstStyle/>
          <a:p>
            <a:pPr algn="l"/>
            <a:r>
              <a:rPr lang="en-US" altLang="zh-TW" dirty="0" smtClean="0"/>
              <a:t>AI Art</a:t>
            </a:r>
            <a:endParaRPr lang="zh-TW" altLang="en-US" dirty="0"/>
          </a:p>
        </p:txBody>
      </p:sp>
      <p:sp>
        <p:nvSpPr>
          <p:cNvPr id="4" name="投影片編號版面配置區 3"/>
          <p:cNvSpPr>
            <a:spLocks noGrp="1"/>
          </p:cNvSpPr>
          <p:nvPr>
            <p:ph type="sldNum" sz="quarter" idx="12"/>
          </p:nvPr>
        </p:nvSpPr>
        <p:spPr/>
        <p:txBody>
          <a:bodyPr/>
          <a:lstStyle/>
          <a:p>
            <a:fld id="{241A6D72-4E0E-4822-92DE-EF70A66F4C99}" type="slidenum">
              <a:rPr lang="zh-TW" altLang="en-US" smtClean="0"/>
              <a:t>62</a:t>
            </a:fld>
            <a:endParaRPr lang="zh-TW" altLang="en-US"/>
          </a:p>
        </p:txBody>
      </p:sp>
      <p:sp>
        <p:nvSpPr>
          <p:cNvPr id="5" name="矩形 4"/>
          <p:cNvSpPr/>
          <p:nvPr/>
        </p:nvSpPr>
        <p:spPr>
          <a:xfrm>
            <a:off x="2411760" y="764704"/>
            <a:ext cx="3489545" cy="369332"/>
          </a:xfrm>
          <a:prstGeom prst="rect">
            <a:avLst/>
          </a:prstGeom>
        </p:spPr>
        <p:txBody>
          <a:bodyPr wrap="none">
            <a:spAutoFit/>
          </a:bodyPr>
          <a:lstStyle/>
          <a:p>
            <a:r>
              <a:rPr lang="en-US" altLang="zh-TW" dirty="0" err="1"/>
              <a:t>Artist+AI</a:t>
            </a:r>
            <a:r>
              <a:rPr lang="en-US" altLang="zh-TW" dirty="0"/>
              <a:t> Lecture: Figures and Form</a:t>
            </a:r>
            <a:endParaRPr lang="zh-TW" altLang="en-US" dirty="0"/>
          </a:p>
        </p:txBody>
      </p:sp>
      <p:pic>
        <p:nvPicPr>
          <p:cNvPr id="8" name="內容版面配置區 7"/>
          <p:cNvPicPr>
            <a:picLocks noGrp="1" noChangeAspect="1"/>
          </p:cNvPicPr>
          <p:nvPr>
            <p:ph idx="1"/>
          </p:nvPr>
        </p:nvPicPr>
        <p:blipFill>
          <a:blip r:embed="rId2"/>
          <a:stretch>
            <a:fillRect/>
          </a:stretch>
        </p:blipFill>
        <p:spPr>
          <a:xfrm>
            <a:off x="611560" y="1559439"/>
            <a:ext cx="7284987" cy="5120057"/>
          </a:xfrm>
          <a:prstGeom prst="rect">
            <a:avLst/>
          </a:prstGeom>
        </p:spPr>
      </p:pic>
      <p:sp>
        <p:nvSpPr>
          <p:cNvPr id="9" name="矩形 8"/>
          <p:cNvSpPr/>
          <p:nvPr/>
        </p:nvSpPr>
        <p:spPr>
          <a:xfrm>
            <a:off x="457200" y="1192754"/>
            <a:ext cx="4975836" cy="366685"/>
          </a:xfrm>
          <a:prstGeom prst="rect">
            <a:avLst/>
          </a:prstGeom>
        </p:spPr>
        <p:txBody>
          <a:bodyPr wrap="square">
            <a:spAutoFit/>
          </a:bodyPr>
          <a:lstStyle/>
          <a:p>
            <a:r>
              <a:rPr lang="en-US" altLang="zh-TW" dirty="0"/>
              <a:t>https://www.youtube.com/watch?v=TN7Ydx9ygPo</a:t>
            </a:r>
            <a:endParaRPr lang="zh-TW" altLang="en-US" dirty="0"/>
          </a:p>
        </p:txBody>
      </p:sp>
    </p:spTree>
    <p:extLst>
      <p:ext uri="{BB962C8B-B14F-4D97-AF65-F5344CB8AC3E}">
        <p14:creationId xmlns:p14="http://schemas.microsoft.com/office/powerpoint/2010/main" val="26008249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t>AI</a:t>
            </a:r>
            <a:r>
              <a:rPr lang="zh-TW" altLang="en-US" dirty="0" smtClean="0"/>
              <a:t> </a:t>
            </a:r>
            <a:r>
              <a:rPr lang="en-US" altLang="zh-TW" dirty="0" smtClean="0"/>
              <a:t>Music: Open AI </a:t>
            </a:r>
            <a:endParaRPr lang="zh-TW" altLang="en-US" dirty="0"/>
          </a:p>
        </p:txBody>
      </p:sp>
      <p:sp>
        <p:nvSpPr>
          <p:cNvPr id="4" name="投影片編號版面配置區 3"/>
          <p:cNvSpPr>
            <a:spLocks noGrp="1"/>
          </p:cNvSpPr>
          <p:nvPr>
            <p:ph type="sldNum" sz="quarter" idx="12"/>
          </p:nvPr>
        </p:nvSpPr>
        <p:spPr/>
        <p:txBody>
          <a:bodyPr/>
          <a:lstStyle/>
          <a:p>
            <a:fld id="{241A6D72-4E0E-4822-92DE-EF70A66F4C99}" type="slidenum">
              <a:rPr lang="zh-TW" altLang="en-US" smtClean="0"/>
              <a:t>63</a:t>
            </a:fld>
            <a:endParaRPr lang="zh-TW" altLang="en-US"/>
          </a:p>
        </p:txBody>
      </p:sp>
      <p:pic>
        <p:nvPicPr>
          <p:cNvPr id="7" name="內容版面配置區 6"/>
          <p:cNvPicPr>
            <a:picLocks noGrp="1" noChangeAspect="1"/>
          </p:cNvPicPr>
          <p:nvPr>
            <p:ph idx="1"/>
          </p:nvPr>
        </p:nvPicPr>
        <p:blipFill>
          <a:blip r:embed="rId2"/>
          <a:stretch>
            <a:fillRect/>
          </a:stretch>
        </p:blipFill>
        <p:spPr>
          <a:xfrm>
            <a:off x="755575" y="1916832"/>
            <a:ext cx="8054075" cy="3888432"/>
          </a:xfrm>
          <a:prstGeom prst="rect">
            <a:avLst/>
          </a:prstGeom>
        </p:spPr>
      </p:pic>
      <p:sp>
        <p:nvSpPr>
          <p:cNvPr id="8" name="矩形 7"/>
          <p:cNvSpPr/>
          <p:nvPr/>
        </p:nvSpPr>
        <p:spPr>
          <a:xfrm>
            <a:off x="2123728" y="1186805"/>
            <a:ext cx="4611327" cy="461665"/>
          </a:xfrm>
          <a:prstGeom prst="rect">
            <a:avLst/>
          </a:prstGeom>
        </p:spPr>
        <p:txBody>
          <a:bodyPr wrap="none">
            <a:spAutoFit/>
          </a:bodyPr>
          <a:lstStyle/>
          <a:p>
            <a:r>
              <a:rPr lang="en-US" altLang="zh-TW" sz="2400" dirty="0" smtClean="0"/>
              <a:t>https://openai.com/blog/musenet/</a:t>
            </a:r>
            <a:endParaRPr lang="zh-TW" altLang="en-US" sz="2400" dirty="0"/>
          </a:p>
        </p:txBody>
      </p:sp>
    </p:spTree>
    <p:extLst>
      <p:ext uri="{BB962C8B-B14F-4D97-AF65-F5344CB8AC3E}">
        <p14:creationId xmlns:p14="http://schemas.microsoft.com/office/powerpoint/2010/main" val="30338947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80363" y="217473"/>
            <a:ext cx="8229600" cy="922114"/>
          </a:xfrm>
        </p:spPr>
        <p:txBody>
          <a:bodyPr>
            <a:normAutofit fontScale="90000"/>
          </a:bodyPr>
          <a:lstStyle/>
          <a:p>
            <a:r>
              <a:rPr lang="en-US" altLang="zh-TW" dirty="0" err="1"/>
              <a:t>MuseNet's</a:t>
            </a:r>
            <a:r>
              <a:rPr lang="en-US" altLang="zh-TW" dirty="0"/>
              <a:t> AI Improvises Mozart</a:t>
            </a:r>
            <a:endParaRPr lang="zh-TW" altLang="en-US" dirty="0"/>
          </a:p>
        </p:txBody>
      </p:sp>
      <p:sp>
        <p:nvSpPr>
          <p:cNvPr id="4" name="投影片編號版面配置區 3"/>
          <p:cNvSpPr>
            <a:spLocks noGrp="1"/>
          </p:cNvSpPr>
          <p:nvPr>
            <p:ph type="sldNum" sz="quarter" idx="12"/>
          </p:nvPr>
        </p:nvSpPr>
        <p:spPr/>
        <p:txBody>
          <a:bodyPr/>
          <a:lstStyle/>
          <a:p>
            <a:fld id="{241A6D72-4E0E-4822-92DE-EF70A66F4C99}" type="slidenum">
              <a:rPr lang="zh-TW" altLang="en-US" smtClean="0"/>
              <a:t>64</a:t>
            </a:fld>
            <a:endParaRPr lang="zh-TW" altLang="en-US"/>
          </a:p>
        </p:txBody>
      </p:sp>
      <p:sp>
        <p:nvSpPr>
          <p:cNvPr id="5" name="矩形 4"/>
          <p:cNvSpPr/>
          <p:nvPr/>
        </p:nvSpPr>
        <p:spPr>
          <a:xfrm>
            <a:off x="467544" y="1014862"/>
            <a:ext cx="5166320" cy="369332"/>
          </a:xfrm>
          <a:prstGeom prst="rect">
            <a:avLst/>
          </a:prstGeom>
        </p:spPr>
        <p:txBody>
          <a:bodyPr wrap="square">
            <a:spAutoFit/>
          </a:bodyPr>
          <a:lstStyle/>
          <a:p>
            <a:r>
              <a:rPr lang="en-US" altLang="zh-TW" dirty="0"/>
              <a:t>https://www.youtube.com/watch?v=c6DK8IKS9z4</a:t>
            </a:r>
            <a:endParaRPr lang="zh-TW" altLang="en-US" dirty="0"/>
          </a:p>
        </p:txBody>
      </p:sp>
      <p:pic>
        <p:nvPicPr>
          <p:cNvPr id="8" name="內容版面配置區 7"/>
          <p:cNvPicPr>
            <a:picLocks noGrp="1" noChangeAspect="1"/>
          </p:cNvPicPr>
          <p:nvPr>
            <p:ph idx="1"/>
          </p:nvPr>
        </p:nvPicPr>
        <p:blipFill>
          <a:blip r:embed="rId2"/>
          <a:stretch>
            <a:fillRect/>
          </a:stretch>
        </p:blipFill>
        <p:spPr>
          <a:xfrm>
            <a:off x="611560" y="1508919"/>
            <a:ext cx="7567206" cy="5092675"/>
          </a:xfrm>
          <a:prstGeom prst="rect">
            <a:avLst/>
          </a:prstGeom>
        </p:spPr>
      </p:pic>
    </p:spTree>
    <p:extLst>
      <p:ext uri="{BB962C8B-B14F-4D97-AF65-F5344CB8AC3E}">
        <p14:creationId xmlns:p14="http://schemas.microsoft.com/office/powerpoint/2010/main" val="18226174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idx="1"/>
          </p:nvPr>
        </p:nvPicPr>
        <p:blipFill>
          <a:blip r:embed="rId2"/>
          <a:stretch>
            <a:fillRect/>
          </a:stretch>
        </p:blipFill>
        <p:spPr>
          <a:xfrm>
            <a:off x="440578" y="908720"/>
            <a:ext cx="8330494" cy="5328592"/>
          </a:xfrm>
          <a:prstGeom prst="rect">
            <a:avLst/>
          </a:prstGeom>
        </p:spPr>
      </p:pic>
      <p:sp>
        <p:nvSpPr>
          <p:cNvPr id="4" name="投影片編號版面配置區 3"/>
          <p:cNvSpPr>
            <a:spLocks noGrp="1"/>
          </p:cNvSpPr>
          <p:nvPr>
            <p:ph type="sldNum" sz="quarter" idx="12"/>
          </p:nvPr>
        </p:nvSpPr>
        <p:spPr/>
        <p:txBody>
          <a:bodyPr/>
          <a:lstStyle/>
          <a:p>
            <a:fld id="{241A6D72-4E0E-4822-92DE-EF70A66F4C99}" type="slidenum">
              <a:rPr lang="zh-TW" altLang="en-US" smtClean="0"/>
              <a:t>65</a:t>
            </a:fld>
            <a:endParaRPr lang="zh-TW" altLang="en-US"/>
          </a:p>
        </p:txBody>
      </p:sp>
    </p:spTree>
    <p:extLst>
      <p:ext uri="{BB962C8B-B14F-4D97-AF65-F5344CB8AC3E}">
        <p14:creationId xmlns:p14="http://schemas.microsoft.com/office/powerpoint/2010/main" val="172592817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5400" dirty="0" err="1"/>
              <a:t>Variational</a:t>
            </a:r>
            <a:r>
              <a:rPr lang="en-US" altLang="zh-TW" sz="5400" dirty="0"/>
              <a:t> </a:t>
            </a:r>
            <a:r>
              <a:rPr lang="en-US" altLang="zh-TW" sz="5400" dirty="0" err="1" smtClean="0"/>
              <a:t>Autoencoder</a:t>
            </a:r>
            <a:endParaRPr lang="en-US" altLang="zh-TW" sz="5400" dirty="0" smtClean="0"/>
          </a:p>
          <a:p>
            <a:pPr algn="ctr"/>
            <a:r>
              <a:rPr lang="zh-TW" altLang="en-US" sz="5400" dirty="0"/>
              <a:t>變分自</a:t>
            </a:r>
            <a:r>
              <a:rPr lang="zh-TW" altLang="en-US" sz="5400" dirty="0" smtClean="0"/>
              <a:t>編碼器</a:t>
            </a:r>
            <a:endParaRPr lang="en-US" altLang="zh-TW" sz="5400" dirty="0" smtClean="0"/>
          </a:p>
          <a:p>
            <a:pPr algn="ctr"/>
            <a:r>
              <a:rPr lang="en-US" altLang="zh-TW" sz="3200" dirty="0" smtClean="0">
                <a:latin typeface="Algerian" panose="04020705040A02060702" pitchFamily="82" charset="0"/>
              </a:rPr>
              <a:t>Since 2013</a:t>
            </a:r>
            <a:endParaRPr lang="zh-TW" altLang="en-US" sz="3200" dirty="0">
              <a:latin typeface="Algerian" panose="04020705040A02060702" pitchFamily="82" charset="0"/>
            </a:endParaRPr>
          </a:p>
        </p:txBody>
      </p:sp>
    </p:spTree>
    <p:extLst>
      <p:ext uri="{BB962C8B-B14F-4D97-AF65-F5344CB8AC3E}">
        <p14:creationId xmlns:p14="http://schemas.microsoft.com/office/powerpoint/2010/main" val="3376201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241A6D72-4E0E-4822-92DE-EF70A66F4C99}" type="slidenum">
              <a:rPr lang="zh-TW" altLang="en-US" smtClean="0"/>
              <a:t>67</a:t>
            </a:fld>
            <a:endParaRPr lang="zh-TW" altLang="en-US"/>
          </a:p>
        </p:txBody>
      </p:sp>
      <p:pic>
        <p:nvPicPr>
          <p:cNvPr id="2050" name="Picture 2" descr="深度學習】一個簡單又神奇的結構：自編碼機Autoencoder - Jason Chen's Blo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971492" y="670902"/>
            <a:ext cx="1759263" cy="92121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utoencoders in Deep Learning: Tutorial &amp; Use Cases [202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1520" y="274638"/>
            <a:ext cx="4214639" cy="4511526"/>
          </a:xfrm>
          <a:prstGeom prst="rect">
            <a:avLst/>
          </a:prstGeom>
          <a:noFill/>
          <a:extLst>
            <a:ext uri="{909E8E84-426E-40DD-AFC4-6F175D3DCCD1}">
              <a14:hiddenFill xmlns:a14="http://schemas.microsoft.com/office/drawing/2010/main">
                <a:solidFill>
                  <a:srgbClr val="FFFFFF"/>
                </a:solidFill>
              </a14:hiddenFill>
            </a:ext>
          </a:extLst>
        </p:spPr>
      </p:pic>
      <p:pic>
        <p:nvPicPr>
          <p:cNvPr id="5" name="圖片 4"/>
          <p:cNvPicPr>
            <a:picLocks noChangeAspect="1"/>
          </p:cNvPicPr>
          <p:nvPr/>
        </p:nvPicPr>
        <p:blipFill>
          <a:blip r:embed="rId4"/>
          <a:stretch>
            <a:fillRect/>
          </a:stretch>
        </p:blipFill>
        <p:spPr>
          <a:xfrm>
            <a:off x="3707904" y="3861048"/>
            <a:ext cx="4824536" cy="2526303"/>
          </a:xfrm>
          <a:prstGeom prst="rect">
            <a:avLst/>
          </a:prstGeom>
        </p:spPr>
      </p:pic>
    </p:spTree>
    <p:extLst>
      <p:ext uri="{BB962C8B-B14F-4D97-AF65-F5344CB8AC3E}">
        <p14:creationId xmlns:p14="http://schemas.microsoft.com/office/powerpoint/2010/main" val="15600403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err="1"/>
              <a:t>Variational</a:t>
            </a:r>
            <a:r>
              <a:rPr lang="en-US" altLang="zh-TW" dirty="0"/>
              <a:t> </a:t>
            </a:r>
            <a:r>
              <a:rPr lang="en-US" altLang="zh-TW" dirty="0" err="1"/>
              <a:t>Autoencoder</a:t>
            </a:r>
            <a:r>
              <a:rPr lang="en-US" altLang="zh-TW" dirty="0"/>
              <a:t/>
            </a:r>
            <a:br>
              <a:rPr lang="en-US" altLang="zh-TW" dirty="0"/>
            </a:br>
            <a:r>
              <a:rPr lang="zh-TW" altLang="en-US" dirty="0"/>
              <a:t>變分自</a:t>
            </a:r>
            <a:r>
              <a:rPr lang="zh-TW" altLang="en-US" dirty="0" smtClean="0"/>
              <a:t>編碼器</a:t>
            </a:r>
            <a:endParaRPr lang="zh-TW" altLang="en-US" dirty="0"/>
          </a:p>
        </p:txBody>
      </p:sp>
      <p:pic>
        <p:nvPicPr>
          <p:cNvPr id="5" name="內容版面配置區 4"/>
          <p:cNvPicPr>
            <a:picLocks noGrp="1" noChangeAspect="1"/>
          </p:cNvPicPr>
          <p:nvPr>
            <p:ph idx="1"/>
          </p:nvPr>
        </p:nvPicPr>
        <p:blipFill>
          <a:blip r:embed="rId2"/>
          <a:stretch>
            <a:fillRect/>
          </a:stretch>
        </p:blipFill>
        <p:spPr>
          <a:xfrm>
            <a:off x="179512" y="1556792"/>
            <a:ext cx="8229600" cy="4348195"/>
          </a:xfrm>
          <a:prstGeom prst="rect">
            <a:avLst/>
          </a:prstGeom>
        </p:spPr>
      </p:pic>
      <p:sp>
        <p:nvSpPr>
          <p:cNvPr id="4" name="投影片編號版面配置區 3"/>
          <p:cNvSpPr>
            <a:spLocks noGrp="1"/>
          </p:cNvSpPr>
          <p:nvPr>
            <p:ph type="sldNum" sz="quarter" idx="12"/>
          </p:nvPr>
        </p:nvSpPr>
        <p:spPr/>
        <p:txBody>
          <a:bodyPr/>
          <a:lstStyle/>
          <a:p>
            <a:fld id="{241A6D72-4E0E-4822-92DE-EF70A66F4C99}" type="slidenum">
              <a:rPr lang="zh-TW" altLang="en-US" smtClean="0"/>
              <a:t>68</a:t>
            </a:fld>
            <a:endParaRPr lang="zh-TW" altLang="en-US"/>
          </a:p>
        </p:txBody>
      </p:sp>
    </p:spTree>
    <p:extLst>
      <p:ext uri="{BB962C8B-B14F-4D97-AF65-F5344CB8AC3E}">
        <p14:creationId xmlns:p14="http://schemas.microsoft.com/office/powerpoint/2010/main" val="27976959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5400" dirty="0" smtClean="0"/>
              <a:t>GAN</a:t>
            </a:r>
          </a:p>
          <a:p>
            <a:pPr algn="ctr"/>
            <a:r>
              <a:rPr lang="zh-TW" altLang="en-US" sz="5400" dirty="0"/>
              <a:t>生成對抗網路</a:t>
            </a:r>
          </a:p>
          <a:p>
            <a:pPr algn="ctr"/>
            <a:r>
              <a:rPr lang="en-US" altLang="zh-TW" sz="3600" dirty="0"/>
              <a:t>Generative Adversarial </a:t>
            </a:r>
            <a:r>
              <a:rPr lang="en-US" altLang="zh-TW" sz="3600" dirty="0" smtClean="0"/>
              <a:t>Network</a:t>
            </a:r>
          </a:p>
          <a:p>
            <a:pPr algn="ctr"/>
            <a:r>
              <a:rPr lang="en-US" altLang="zh-TW" sz="3600" dirty="0">
                <a:latin typeface="Algerian" panose="04020705040A02060702" pitchFamily="82" charset="0"/>
              </a:rPr>
              <a:t>Since </a:t>
            </a:r>
            <a:r>
              <a:rPr lang="en-US" altLang="zh-TW" sz="3600" dirty="0" smtClean="0">
                <a:latin typeface="Algerian" panose="04020705040A02060702" pitchFamily="82" charset="0"/>
              </a:rPr>
              <a:t>2014</a:t>
            </a:r>
            <a:endParaRPr lang="en-US" altLang="zh-TW" sz="3600" dirty="0"/>
          </a:p>
        </p:txBody>
      </p:sp>
    </p:spTree>
    <p:extLst>
      <p:ext uri="{BB962C8B-B14F-4D97-AF65-F5344CB8AC3E}">
        <p14:creationId xmlns:p14="http://schemas.microsoft.com/office/powerpoint/2010/main" val="3081614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56801" y="299225"/>
            <a:ext cx="2427588" cy="771696"/>
          </a:xfrm>
        </p:spPr>
        <p:txBody>
          <a:bodyPr>
            <a:normAutofit/>
          </a:bodyPr>
          <a:lstStyle/>
          <a:p>
            <a:r>
              <a:rPr lang="zh-TW" altLang="en-US" dirty="0" smtClean="0"/>
              <a:t>學習套</a:t>
            </a:r>
            <a:r>
              <a:rPr lang="zh-TW" altLang="en-US" dirty="0"/>
              <a:t>件</a:t>
            </a:r>
          </a:p>
        </p:txBody>
      </p:sp>
      <p:sp>
        <p:nvSpPr>
          <p:cNvPr id="3" name="內容版面配置區 2"/>
          <p:cNvSpPr>
            <a:spLocks noGrp="1"/>
          </p:cNvSpPr>
          <p:nvPr>
            <p:ph idx="1"/>
          </p:nvPr>
        </p:nvSpPr>
        <p:spPr>
          <a:xfrm>
            <a:off x="158544" y="2890833"/>
            <a:ext cx="7156106" cy="502509"/>
          </a:xfrm>
          <a:solidFill>
            <a:schemeClr val="accent4">
              <a:lumMod val="20000"/>
              <a:lumOff val="80000"/>
            </a:schemeClr>
          </a:solidFill>
        </p:spPr>
        <p:txBody>
          <a:bodyPr>
            <a:normAutofit fontScale="92500" lnSpcReduction="20000"/>
          </a:bodyPr>
          <a:lstStyle/>
          <a:p>
            <a:pPr marL="0" indent="0">
              <a:buNone/>
            </a:pPr>
            <a:r>
              <a:rPr lang="en-US" altLang="zh-TW" dirty="0" smtClean="0"/>
              <a:t>Machine Learning</a:t>
            </a:r>
            <a:endParaRPr lang="zh-TW" altLang="en-US" dirty="0"/>
          </a:p>
        </p:txBody>
      </p:sp>
      <p:sp>
        <p:nvSpPr>
          <p:cNvPr id="4" name="內容版面配置區 2"/>
          <p:cNvSpPr txBox="1">
            <a:spLocks/>
          </p:cNvSpPr>
          <p:nvPr/>
        </p:nvSpPr>
        <p:spPr>
          <a:xfrm>
            <a:off x="0" y="4310448"/>
            <a:ext cx="9144000" cy="516926"/>
          </a:xfrm>
          <a:prstGeom prst="rect">
            <a:avLst/>
          </a:prstGeom>
          <a:solidFill>
            <a:schemeClr val="accent4">
              <a:lumMod val="20000"/>
              <a:lumOff val="80000"/>
            </a:schemeClr>
          </a:solidFill>
          <a:ln>
            <a:no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smtClean="0"/>
              <a:t>Data Science</a:t>
            </a:r>
            <a:endParaRPr lang="zh-TW" altLang="en-US" dirty="0"/>
          </a:p>
        </p:txBody>
      </p:sp>
      <p:sp>
        <p:nvSpPr>
          <p:cNvPr id="5" name="內容版面配置區 2"/>
          <p:cNvSpPr txBox="1">
            <a:spLocks/>
          </p:cNvSpPr>
          <p:nvPr/>
        </p:nvSpPr>
        <p:spPr>
          <a:xfrm>
            <a:off x="250343" y="1421384"/>
            <a:ext cx="4857750" cy="502509"/>
          </a:xfrm>
          <a:prstGeom prst="rect">
            <a:avLst/>
          </a:prstGeom>
          <a:solidFill>
            <a:schemeClr val="accent4">
              <a:lumMod val="20000"/>
              <a:lumOff val="80000"/>
            </a:schemeClr>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TW" dirty="0" smtClean="0"/>
              <a:t>AI Deep Learning</a:t>
            </a:r>
            <a:endParaRPr lang="zh-TW" altLang="en-US" dirty="0"/>
          </a:p>
        </p:txBody>
      </p:sp>
      <p:pic>
        <p:nvPicPr>
          <p:cNvPr id="7" name="圖片 6"/>
          <p:cNvPicPr>
            <a:picLocks noChangeAspect="1"/>
          </p:cNvPicPr>
          <p:nvPr/>
        </p:nvPicPr>
        <p:blipFill>
          <a:blip r:embed="rId2"/>
          <a:stretch>
            <a:fillRect/>
          </a:stretch>
        </p:blipFill>
        <p:spPr>
          <a:xfrm>
            <a:off x="2958412" y="4366868"/>
            <a:ext cx="5715000" cy="1190625"/>
          </a:xfrm>
          <a:prstGeom prst="rect">
            <a:avLst/>
          </a:prstGeom>
        </p:spPr>
      </p:pic>
      <p:pic>
        <p:nvPicPr>
          <p:cNvPr id="1026" name="Picture 2" descr="ãpandas dataãçåçæå°çµ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6115" y="5070756"/>
            <a:ext cx="2298274" cy="14358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ãnumpyãçåçæå°çµæ"/>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90451" y="5664638"/>
            <a:ext cx="2378491" cy="9414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ãmatplotlibãçåçæå°çµæ"/>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2827" y="5829525"/>
            <a:ext cx="2823007" cy="67710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ãscikit-learnãçåçæå°çµæ"/>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85165" y="2923881"/>
            <a:ext cx="1789062" cy="96311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ãKerasãçåçæå°çµæ"/>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363025" y="945278"/>
            <a:ext cx="1563828" cy="45351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ãtensorflowãçåçæå°çµæ"/>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33039" y="1367211"/>
            <a:ext cx="1410845" cy="1175704"/>
          </a:xfrm>
          <a:prstGeom prst="rect">
            <a:avLst/>
          </a:prstGeom>
          <a:noFill/>
          <a:extLst>
            <a:ext uri="{909E8E84-426E-40DD-AFC4-6F175D3DCCD1}">
              <a14:hiddenFill xmlns:a14="http://schemas.microsoft.com/office/drawing/2010/main">
                <a:solidFill>
                  <a:srgbClr val="FFFFFF"/>
                </a:solidFill>
              </a14:hiddenFill>
            </a:ext>
          </a:extLst>
        </p:spPr>
      </p:pic>
      <p:pic>
        <p:nvPicPr>
          <p:cNvPr id="11" name="圖片 10"/>
          <p:cNvPicPr>
            <a:picLocks noChangeAspect="1"/>
          </p:cNvPicPr>
          <p:nvPr/>
        </p:nvPicPr>
        <p:blipFill>
          <a:blip r:embed="rId9"/>
          <a:stretch>
            <a:fillRect/>
          </a:stretch>
        </p:blipFill>
        <p:spPr>
          <a:xfrm>
            <a:off x="5380303" y="1679930"/>
            <a:ext cx="1683597" cy="458095"/>
          </a:xfrm>
          <a:prstGeom prst="rect">
            <a:avLst/>
          </a:prstGeom>
        </p:spPr>
      </p:pic>
      <p:pic>
        <p:nvPicPr>
          <p:cNvPr id="1040" name="Picture 16" descr="ãcaffe2ãçåçæå°çµæ"/>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314650" y="1070921"/>
            <a:ext cx="1660899" cy="871972"/>
          </a:xfrm>
          <a:prstGeom prst="rect">
            <a:avLst/>
          </a:prstGeom>
          <a:noFill/>
          <a:extLst>
            <a:ext uri="{909E8E84-426E-40DD-AFC4-6F175D3DCCD1}">
              <a14:hiddenFill xmlns:a14="http://schemas.microsoft.com/office/drawing/2010/main">
                <a:solidFill>
                  <a:srgbClr val="FFFFFF"/>
                </a:solidFill>
              </a14:hiddenFill>
            </a:ext>
          </a:extLst>
        </p:spPr>
      </p:pic>
      <p:pic>
        <p:nvPicPr>
          <p:cNvPr id="13" name="圖片 12"/>
          <p:cNvPicPr>
            <a:picLocks noChangeAspect="1"/>
          </p:cNvPicPr>
          <p:nvPr/>
        </p:nvPicPr>
        <p:blipFill>
          <a:blip r:embed="rId11"/>
          <a:stretch>
            <a:fillRect/>
          </a:stretch>
        </p:blipFill>
        <p:spPr>
          <a:xfrm>
            <a:off x="7314650" y="1817804"/>
            <a:ext cx="1681391" cy="588487"/>
          </a:xfrm>
          <a:prstGeom prst="rect">
            <a:avLst/>
          </a:prstGeom>
        </p:spPr>
      </p:pic>
    </p:spTree>
    <p:extLst>
      <p:ext uri="{BB962C8B-B14F-4D97-AF65-F5344CB8AC3E}">
        <p14:creationId xmlns:p14="http://schemas.microsoft.com/office/powerpoint/2010/main" val="426291955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85725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TW" sz="5400" dirty="0"/>
              <a:t>CAN</a:t>
            </a:r>
          </a:p>
          <a:p>
            <a:pPr algn="r"/>
            <a:r>
              <a:rPr lang="zh-TW" altLang="en-US" sz="3000" b="1" dirty="0"/>
              <a:t>生成式對抗網路</a:t>
            </a:r>
          </a:p>
        </p:txBody>
      </p:sp>
      <p:sp>
        <p:nvSpPr>
          <p:cNvPr id="5" name="矩形 4"/>
          <p:cNvSpPr/>
          <p:nvPr/>
        </p:nvSpPr>
        <p:spPr>
          <a:xfrm>
            <a:off x="251909" y="3646306"/>
            <a:ext cx="1253677" cy="507831"/>
          </a:xfrm>
          <a:prstGeom prst="rect">
            <a:avLst/>
          </a:prstGeom>
        </p:spPr>
        <p:txBody>
          <a:bodyPr wrap="none">
            <a:spAutoFit/>
          </a:bodyPr>
          <a:lstStyle/>
          <a:p>
            <a:r>
              <a:rPr lang="en-US" altLang="zh-TW" sz="1350" dirty="0">
                <a:solidFill>
                  <a:schemeClr val="bg1"/>
                </a:solidFill>
              </a:rPr>
              <a:t>Ian </a:t>
            </a:r>
            <a:r>
              <a:rPr lang="en-US" altLang="zh-TW" sz="1350" dirty="0" err="1">
                <a:solidFill>
                  <a:schemeClr val="bg1"/>
                </a:solidFill>
              </a:rPr>
              <a:t>Goodfellow</a:t>
            </a:r>
            <a:endParaRPr lang="en-US" altLang="zh-TW" sz="1350" dirty="0">
              <a:solidFill>
                <a:schemeClr val="bg1"/>
              </a:solidFill>
            </a:endParaRPr>
          </a:p>
          <a:p>
            <a:r>
              <a:rPr lang="en-US" altLang="zh-TW" sz="1350" dirty="0">
                <a:solidFill>
                  <a:schemeClr val="bg1"/>
                </a:solidFill>
              </a:rPr>
              <a:t>2014 </a:t>
            </a:r>
            <a:endParaRPr lang="zh-TW" altLang="en-US" sz="1350" dirty="0">
              <a:solidFill>
                <a:schemeClr val="bg1"/>
              </a:solidFill>
            </a:endParaRPr>
          </a:p>
        </p:txBody>
      </p:sp>
      <p:pic>
        <p:nvPicPr>
          <p:cNvPr id="6" name="圖片 5"/>
          <p:cNvPicPr>
            <a:picLocks noChangeAspect="1"/>
          </p:cNvPicPr>
          <p:nvPr/>
        </p:nvPicPr>
        <p:blipFill>
          <a:blip r:embed="rId2"/>
          <a:stretch>
            <a:fillRect/>
          </a:stretch>
        </p:blipFill>
        <p:spPr>
          <a:xfrm>
            <a:off x="237867" y="1131094"/>
            <a:ext cx="2502409" cy="2414009"/>
          </a:xfrm>
          <a:prstGeom prst="rect">
            <a:avLst/>
          </a:prstGeom>
        </p:spPr>
      </p:pic>
      <p:pic>
        <p:nvPicPr>
          <p:cNvPr id="7" name="圖片 6"/>
          <p:cNvPicPr>
            <a:picLocks noChangeAspect="1"/>
          </p:cNvPicPr>
          <p:nvPr/>
        </p:nvPicPr>
        <p:blipFill>
          <a:blip r:embed="rId3"/>
          <a:stretch>
            <a:fillRect/>
          </a:stretch>
        </p:blipFill>
        <p:spPr>
          <a:xfrm>
            <a:off x="292033" y="4351932"/>
            <a:ext cx="2448243" cy="1552186"/>
          </a:xfrm>
          <a:prstGeom prst="rect">
            <a:avLst/>
          </a:prstGeom>
        </p:spPr>
      </p:pic>
      <p:sp>
        <p:nvSpPr>
          <p:cNvPr id="8" name="矩形 7"/>
          <p:cNvSpPr/>
          <p:nvPr/>
        </p:nvSpPr>
        <p:spPr>
          <a:xfrm>
            <a:off x="5328887" y="5420045"/>
            <a:ext cx="3780074" cy="300082"/>
          </a:xfrm>
          <a:prstGeom prst="rect">
            <a:avLst/>
          </a:prstGeom>
        </p:spPr>
        <p:txBody>
          <a:bodyPr wrap="none">
            <a:spAutoFit/>
          </a:bodyPr>
          <a:lstStyle/>
          <a:p>
            <a:r>
              <a:rPr lang="en-US" altLang="zh-TW" sz="1350" dirty="0">
                <a:solidFill>
                  <a:schemeClr val="bg1"/>
                </a:solidFill>
              </a:rPr>
              <a:t>http://auai.org/uai2017/media/tutorials/shakir.pdf</a:t>
            </a:r>
            <a:endParaRPr lang="zh-TW" altLang="en-US" sz="1350" dirty="0">
              <a:solidFill>
                <a:schemeClr val="bg1"/>
              </a:solidFill>
            </a:endParaRPr>
          </a:p>
        </p:txBody>
      </p:sp>
      <p:sp>
        <p:nvSpPr>
          <p:cNvPr id="9" name="矩形 8"/>
          <p:cNvSpPr/>
          <p:nvPr/>
        </p:nvSpPr>
        <p:spPr>
          <a:xfrm>
            <a:off x="5328888" y="5041843"/>
            <a:ext cx="3593933" cy="300082"/>
          </a:xfrm>
          <a:prstGeom prst="rect">
            <a:avLst/>
          </a:prstGeom>
        </p:spPr>
        <p:txBody>
          <a:bodyPr wrap="none">
            <a:spAutoFit/>
          </a:bodyPr>
          <a:lstStyle/>
          <a:p>
            <a:r>
              <a:rPr lang="en-US" altLang="zh-TW" sz="1350" dirty="0">
                <a:solidFill>
                  <a:schemeClr val="bg1"/>
                </a:solidFill>
              </a:rPr>
              <a:t>https://ithelp.ithome.com.tw/articles/10196257</a:t>
            </a:r>
            <a:endParaRPr lang="zh-TW" altLang="en-US" sz="1350" dirty="0">
              <a:solidFill>
                <a:schemeClr val="bg1"/>
              </a:solidFill>
            </a:endParaRPr>
          </a:p>
        </p:txBody>
      </p:sp>
      <p:sp>
        <p:nvSpPr>
          <p:cNvPr id="10" name="矩形 9"/>
          <p:cNvSpPr/>
          <p:nvPr/>
        </p:nvSpPr>
        <p:spPr>
          <a:xfrm>
            <a:off x="6410560" y="992594"/>
            <a:ext cx="2733441" cy="300082"/>
          </a:xfrm>
          <a:prstGeom prst="rect">
            <a:avLst/>
          </a:prstGeom>
        </p:spPr>
        <p:txBody>
          <a:bodyPr wrap="none">
            <a:spAutoFit/>
          </a:bodyPr>
          <a:lstStyle/>
          <a:p>
            <a:pPr algn="r"/>
            <a:r>
              <a:rPr lang="zh-TW" altLang="en-US" sz="1350" b="1" dirty="0">
                <a:solidFill>
                  <a:schemeClr val="bg1"/>
                </a:solidFill>
              </a:rPr>
              <a:t>假圖片</a:t>
            </a:r>
            <a:r>
              <a:rPr lang="en-US" altLang="zh-TW" sz="1350" b="1" dirty="0">
                <a:solidFill>
                  <a:schemeClr val="bg1"/>
                </a:solidFill>
              </a:rPr>
              <a:t>|</a:t>
            </a:r>
            <a:r>
              <a:rPr lang="zh-TW" altLang="en-US" sz="1350" b="1" dirty="0">
                <a:solidFill>
                  <a:schemeClr val="bg1"/>
                </a:solidFill>
              </a:rPr>
              <a:t>假新聞</a:t>
            </a:r>
            <a:r>
              <a:rPr lang="en-US" altLang="zh-TW" sz="1350" b="1" dirty="0">
                <a:solidFill>
                  <a:schemeClr val="bg1"/>
                </a:solidFill>
              </a:rPr>
              <a:t>…..</a:t>
            </a:r>
            <a:r>
              <a:rPr lang="zh-TW" altLang="en-US" sz="1350" b="1" dirty="0">
                <a:solidFill>
                  <a:schemeClr val="bg1"/>
                </a:solidFill>
              </a:rPr>
              <a:t>這一切都是假的</a:t>
            </a:r>
          </a:p>
        </p:txBody>
      </p:sp>
    </p:spTree>
    <p:extLst>
      <p:ext uri="{BB962C8B-B14F-4D97-AF65-F5344CB8AC3E}">
        <p14:creationId xmlns:p14="http://schemas.microsoft.com/office/powerpoint/2010/main" val="225358296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pPr algn="r"/>
            <a:r>
              <a:rPr lang="zh-TW" altLang="en-US" dirty="0"/>
              <a:t>推薦好書</a:t>
            </a:r>
          </a:p>
        </p:txBody>
      </p:sp>
      <p:pic>
        <p:nvPicPr>
          <p:cNvPr id="5" name="內容版面配置區 4"/>
          <p:cNvPicPr>
            <a:picLocks noGrp="1" noChangeAspect="1"/>
          </p:cNvPicPr>
          <p:nvPr>
            <p:ph idx="1"/>
          </p:nvPr>
        </p:nvPicPr>
        <p:blipFill>
          <a:blip r:embed="rId2"/>
          <a:stretch>
            <a:fillRect/>
          </a:stretch>
        </p:blipFill>
        <p:spPr>
          <a:xfrm>
            <a:off x="971600" y="548680"/>
            <a:ext cx="4414218" cy="6016152"/>
          </a:xfrm>
          <a:prstGeom prst="rect">
            <a:avLst/>
          </a:prstGeom>
        </p:spPr>
      </p:pic>
      <p:sp>
        <p:nvSpPr>
          <p:cNvPr id="4" name="投影片編號版面配置區 3"/>
          <p:cNvSpPr>
            <a:spLocks noGrp="1"/>
          </p:cNvSpPr>
          <p:nvPr>
            <p:ph type="sldNum" sz="quarter" idx="12"/>
          </p:nvPr>
        </p:nvSpPr>
        <p:spPr/>
        <p:txBody>
          <a:bodyPr/>
          <a:lstStyle/>
          <a:p>
            <a:fld id="{241A6D72-4E0E-4822-92DE-EF70A66F4C99}" type="slidenum">
              <a:rPr lang="zh-TW" altLang="en-US" smtClean="0"/>
              <a:t>71</a:t>
            </a:fld>
            <a:endParaRPr lang="zh-TW" altLang="en-US"/>
          </a:p>
        </p:txBody>
      </p:sp>
      <p:sp>
        <p:nvSpPr>
          <p:cNvPr id="6" name="矩形 5"/>
          <p:cNvSpPr/>
          <p:nvPr/>
        </p:nvSpPr>
        <p:spPr>
          <a:xfrm>
            <a:off x="6121079" y="1418296"/>
            <a:ext cx="2592288" cy="923330"/>
          </a:xfrm>
          <a:prstGeom prst="rect">
            <a:avLst/>
          </a:prstGeom>
        </p:spPr>
        <p:txBody>
          <a:bodyPr wrap="square">
            <a:spAutoFit/>
          </a:bodyPr>
          <a:lstStyle/>
          <a:p>
            <a:r>
              <a:rPr lang="en-US" altLang="zh-TW" dirty="0"/>
              <a:t>https://www.tenlong.com.tw/products/9789863126386?list_name=srh</a:t>
            </a:r>
            <a:endParaRPr lang="zh-TW" altLang="en-US" dirty="0"/>
          </a:p>
        </p:txBody>
      </p:sp>
    </p:spTree>
    <p:extLst>
      <p:ext uri="{BB962C8B-B14F-4D97-AF65-F5344CB8AC3E}">
        <p14:creationId xmlns:p14="http://schemas.microsoft.com/office/powerpoint/2010/main" val="18533156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51520" y="274638"/>
            <a:ext cx="8784976" cy="1143000"/>
          </a:xfrm>
        </p:spPr>
        <p:txBody>
          <a:bodyPr>
            <a:normAutofit fontScale="90000"/>
          </a:bodyPr>
          <a:lstStyle/>
          <a:p>
            <a:r>
              <a:rPr lang="en-US" altLang="zh-TW" dirty="0"/>
              <a:t>GAN</a:t>
            </a:r>
            <a:r>
              <a:rPr lang="zh-TW" altLang="en-US" dirty="0"/>
              <a:t>的運作</a:t>
            </a:r>
            <a:r>
              <a:rPr lang="zh-TW" altLang="en-US" dirty="0" smtClean="0"/>
              <a:t>模式</a:t>
            </a:r>
            <a:r>
              <a:rPr lang="en-US" altLang="zh-TW" dirty="0" smtClean="0"/>
              <a:t>:</a:t>
            </a:r>
            <a:br>
              <a:rPr lang="en-US" altLang="zh-TW" dirty="0" smtClean="0"/>
            </a:br>
            <a:r>
              <a:rPr lang="it-IT" altLang="zh-TW" sz="3600" dirty="0" smtClean="0"/>
              <a:t>a </a:t>
            </a:r>
            <a:r>
              <a:rPr lang="it-IT" altLang="zh-TW" sz="3600" dirty="0"/>
              <a:t>generative model and a discriminative model</a:t>
            </a:r>
            <a:endParaRPr lang="zh-TW" altLang="en-US" sz="3600" dirty="0"/>
          </a:p>
        </p:txBody>
      </p:sp>
      <p:pic>
        <p:nvPicPr>
          <p:cNvPr id="4" name="內容版面配置區 3"/>
          <p:cNvPicPr>
            <a:picLocks noGrp="1" noChangeAspect="1"/>
          </p:cNvPicPr>
          <p:nvPr>
            <p:ph idx="1"/>
          </p:nvPr>
        </p:nvPicPr>
        <p:blipFill>
          <a:blip r:embed="rId2"/>
          <a:stretch>
            <a:fillRect/>
          </a:stretch>
        </p:blipFill>
        <p:spPr>
          <a:xfrm>
            <a:off x="610115" y="2125266"/>
            <a:ext cx="7886700" cy="2884279"/>
          </a:xfrm>
          <a:prstGeom prst="rect">
            <a:avLst/>
          </a:prstGeom>
        </p:spPr>
      </p:pic>
      <p:sp>
        <p:nvSpPr>
          <p:cNvPr id="5" name="矩形 4"/>
          <p:cNvSpPr/>
          <p:nvPr/>
        </p:nvSpPr>
        <p:spPr>
          <a:xfrm>
            <a:off x="1532238" y="5451814"/>
            <a:ext cx="7074243" cy="300082"/>
          </a:xfrm>
          <a:prstGeom prst="rect">
            <a:avLst/>
          </a:prstGeom>
        </p:spPr>
        <p:txBody>
          <a:bodyPr wrap="square">
            <a:spAutoFit/>
          </a:bodyPr>
          <a:lstStyle/>
          <a:p>
            <a:r>
              <a:rPr lang="zh-TW" altLang="en-US" sz="1350" dirty="0"/>
              <a:t>https://github.com/jonbruner/generative-adversarial-networks/blob/master/gan-notebook.ipynb</a:t>
            </a:r>
          </a:p>
        </p:txBody>
      </p:sp>
      <p:sp>
        <p:nvSpPr>
          <p:cNvPr id="6" name="矩形 5"/>
          <p:cNvSpPr/>
          <p:nvPr/>
        </p:nvSpPr>
        <p:spPr>
          <a:xfrm>
            <a:off x="628650" y="5451814"/>
            <a:ext cx="864719" cy="507831"/>
          </a:xfrm>
          <a:prstGeom prst="rect">
            <a:avLst/>
          </a:prstGeom>
          <a:solidFill>
            <a:schemeClr val="tx1"/>
          </a:solidFill>
        </p:spPr>
        <p:txBody>
          <a:bodyPr wrap="square">
            <a:spAutoFit/>
          </a:bodyPr>
          <a:lstStyle/>
          <a:p>
            <a:r>
              <a:rPr lang="zh-TW" altLang="en-US" sz="1350" dirty="0">
                <a:solidFill>
                  <a:schemeClr val="bg1"/>
                </a:solidFill>
                <a:effectLst>
                  <a:outerShdw blurRad="38100" dist="38100" dir="2700000" algn="tl">
                    <a:srgbClr val="000000">
                      <a:alpha val="43137"/>
                    </a:srgbClr>
                  </a:outerShdw>
                </a:effectLst>
              </a:rPr>
              <a:t>資料來源</a:t>
            </a:r>
          </a:p>
        </p:txBody>
      </p:sp>
      <p:sp>
        <p:nvSpPr>
          <p:cNvPr id="7" name="矩形 6"/>
          <p:cNvSpPr/>
          <p:nvPr/>
        </p:nvSpPr>
        <p:spPr>
          <a:xfrm>
            <a:off x="4199751" y="3698273"/>
            <a:ext cx="877163" cy="300082"/>
          </a:xfrm>
          <a:prstGeom prst="rect">
            <a:avLst/>
          </a:prstGeom>
        </p:spPr>
        <p:txBody>
          <a:bodyPr wrap="none">
            <a:spAutoFit/>
          </a:bodyPr>
          <a:lstStyle/>
          <a:p>
            <a:r>
              <a:rPr lang="zh-TW" altLang="en-US" sz="1350" b="1" dirty="0">
                <a:effectLst>
                  <a:outerShdw blurRad="38100" dist="38100" dir="2700000" algn="tl">
                    <a:srgbClr val="000000">
                      <a:alpha val="43137"/>
                    </a:srgbClr>
                  </a:outerShdw>
                </a:effectLst>
              </a:rPr>
              <a:t>偽造圖片</a:t>
            </a:r>
          </a:p>
        </p:txBody>
      </p:sp>
      <p:sp>
        <p:nvSpPr>
          <p:cNvPr id="8" name="矩形 7"/>
          <p:cNvSpPr/>
          <p:nvPr/>
        </p:nvSpPr>
        <p:spPr>
          <a:xfrm>
            <a:off x="3615894" y="2125266"/>
            <a:ext cx="877163" cy="300082"/>
          </a:xfrm>
          <a:prstGeom prst="rect">
            <a:avLst/>
          </a:prstGeom>
        </p:spPr>
        <p:txBody>
          <a:bodyPr wrap="none">
            <a:spAutoFit/>
          </a:bodyPr>
          <a:lstStyle/>
          <a:p>
            <a:r>
              <a:rPr lang="zh-TW" altLang="en-US" sz="1350" b="1" dirty="0">
                <a:effectLst>
                  <a:outerShdw blurRad="38100" dist="38100" dir="2700000" algn="tl">
                    <a:srgbClr val="000000">
                      <a:alpha val="43137"/>
                    </a:srgbClr>
                  </a:outerShdw>
                </a:effectLst>
              </a:rPr>
              <a:t>真實圖片</a:t>
            </a:r>
          </a:p>
        </p:txBody>
      </p:sp>
    </p:spTree>
    <p:extLst>
      <p:ext uri="{BB962C8B-B14F-4D97-AF65-F5344CB8AC3E}">
        <p14:creationId xmlns:p14="http://schemas.microsoft.com/office/powerpoint/2010/main" val="3742366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399"/>
        <p:cNvGrpSpPr/>
        <p:nvPr/>
      </p:nvGrpSpPr>
      <p:grpSpPr>
        <a:xfrm>
          <a:off x="0" y="0"/>
          <a:ext cx="0" cy="0"/>
          <a:chOff x="0" y="0"/>
          <a:chExt cx="0" cy="0"/>
        </a:xfrm>
      </p:grpSpPr>
      <p:sp>
        <p:nvSpPr>
          <p:cNvPr id="1400" name="Google Shape;1400;p134"/>
          <p:cNvSpPr txBox="1">
            <a:spLocks noGrp="1"/>
          </p:cNvSpPr>
          <p:nvPr>
            <p:ph type="title"/>
          </p:nvPr>
        </p:nvSpPr>
        <p:spPr>
          <a:xfrm>
            <a:off x="384216" y="713930"/>
            <a:ext cx="8520600" cy="572700"/>
          </a:xfrm>
          <a:prstGeom prst="rect">
            <a:avLst/>
          </a:prstGeom>
        </p:spPr>
        <p:txBody>
          <a:bodyPr spcFirstLastPara="1" vert="horz" wrap="square" lIns="91425" tIns="91425" rIns="91425" bIns="91425" rtlCol="0" anchor="t" anchorCtr="0">
            <a:noAutofit/>
          </a:bodyPr>
          <a:lstStyle/>
          <a:p>
            <a:pPr>
              <a:buClr>
                <a:schemeClr val="dk1"/>
              </a:buClr>
              <a:buSzPts val="1100"/>
            </a:pPr>
            <a:r>
              <a:rPr lang="ca" sz="2400" b="1" dirty="0">
                <a:solidFill>
                  <a:srgbClr val="4A86E8"/>
                </a:solidFill>
                <a:latin typeface="Lato"/>
                <a:ea typeface="Lato"/>
                <a:cs typeface="Lato"/>
                <a:sym typeface="Lato"/>
              </a:rPr>
              <a:t>Generating images/frames</a:t>
            </a:r>
            <a:endParaRPr sz="1400" dirty="0">
              <a:solidFill>
                <a:srgbClr val="4A86E8"/>
              </a:solidFill>
            </a:endParaRPr>
          </a:p>
          <a:p>
            <a:endParaRPr dirty="0">
              <a:solidFill>
                <a:srgbClr val="4A86E8"/>
              </a:solidFill>
            </a:endParaRPr>
          </a:p>
        </p:txBody>
      </p:sp>
      <p:sp>
        <p:nvSpPr>
          <p:cNvPr id="1402" name="Google Shape;1402;p134"/>
          <p:cNvSpPr txBox="1">
            <a:spLocks noGrp="1"/>
          </p:cNvSpPr>
          <p:nvPr>
            <p:ph type="body" idx="1"/>
          </p:nvPr>
        </p:nvSpPr>
        <p:spPr>
          <a:xfrm>
            <a:off x="392225" y="1206188"/>
            <a:ext cx="8466900" cy="876600"/>
          </a:xfrm>
          <a:prstGeom prst="rect">
            <a:avLst/>
          </a:prstGeom>
        </p:spPr>
        <p:txBody>
          <a:bodyPr spcFirstLastPara="1" vert="horz" wrap="square" lIns="91425" tIns="91425" rIns="91425" bIns="91425" rtlCol="0" anchor="t" anchorCtr="0">
            <a:noAutofit/>
          </a:bodyPr>
          <a:lstStyle/>
          <a:p>
            <a:pPr marL="0" indent="0">
              <a:spcAft>
                <a:spcPts val="1600"/>
              </a:spcAft>
              <a:buNone/>
            </a:pPr>
            <a:r>
              <a:rPr lang="ca" b="1" dirty="0">
                <a:solidFill>
                  <a:srgbClr val="000000"/>
                </a:solidFill>
              </a:rPr>
              <a:t>Deep Conv. GAN (DCGAN)</a:t>
            </a:r>
            <a:r>
              <a:rPr lang="ca" dirty="0">
                <a:solidFill>
                  <a:srgbClr val="000000"/>
                </a:solidFill>
              </a:rPr>
              <a:t> effectively generated 64x64 RGB images in a single shot. It is also the base of all image generation GAN architectures.</a:t>
            </a:r>
            <a:endParaRPr dirty="0">
              <a:solidFill>
                <a:srgbClr val="000000"/>
              </a:solidFill>
            </a:endParaRPr>
          </a:p>
        </p:txBody>
      </p:sp>
      <p:pic>
        <p:nvPicPr>
          <p:cNvPr id="1403" name="Google Shape;1403;p134"/>
          <p:cNvPicPr preferRelativeResize="0"/>
          <p:nvPr/>
        </p:nvPicPr>
        <p:blipFill>
          <a:blip r:embed="rId3">
            <a:alphaModFix/>
          </a:blip>
          <a:stretch>
            <a:fillRect/>
          </a:stretch>
        </p:blipFill>
        <p:spPr>
          <a:xfrm>
            <a:off x="152400" y="2787900"/>
            <a:ext cx="8839200" cy="2059534"/>
          </a:xfrm>
          <a:prstGeom prst="rect">
            <a:avLst/>
          </a:prstGeom>
          <a:noFill/>
          <a:ln>
            <a:noFill/>
          </a:ln>
        </p:spPr>
      </p:pic>
      <p:sp>
        <p:nvSpPr>
          <p:cNvPr id="1404" name="Google Shape;1404;p134"/>
          <p:cNvSpPr txBox="1"/>
          <p:nvPr/>
        </p:nvSpPr>
        <p:spPr>
          <a:xfrm>
            <a:off x="243600" y="4899775"/>
            <a:ext cx="939600" cy="487200"/>
          </a:xfrm>
          <a:prstGeom prst="rect">
            <a:avLst/>
          </a:prstGeom>
          <a:noFill/>
          <a:ln>
            <a:noFill/>
          </a:ln>
        </p:spPr>
        <p:txBody>
          <a:bodyPr spcFirstLastPara="1" wrap="square" lIns="91425" tIns="91425" rIns="91425" bIns="91425" anchor="t" anchorCtr="0">
            <a:noAutofit/>
          </a:bodyPr>
          <a:lstStyle/>
          <a:p>
            <a:r>
              <a:rPr lang="ca" sz="1200"/>
              <a:t>fully connected</a:t>
            </a:r>
            <a:endParaRPr sz="1200"/>
          </a:p>
        </p:txBody>
      </p:sp>
      <p:sp>
        <p:nvSpPr>
          <p:cNvPr id="1405" name="Google Shape;1405;p134"/>
          <p:cNvSpPr txBox="1"/>
          <p:nvPr/>
        </p:nvSpPr>
        <p:spPr>
          <a:xfrm>
            <a:off x="2592150" y="5093850"/>
            <a:ext cx="1114500" cy="767700"/>
          </a:xfrm>
          <a:prstGeom prst="rect">
            <a:avLst/>
          </a:prstGeom>
          <a:noFill/>
          <a:ln>
            <a:noFill/>
          </a:ln>
        </p:spPr>
        <p:txBody>
          <a:bodyPr spcFirstLastPara="1" wrap="square" lIns="91425" tIns="91425" rIns="91425" bIns="91425" anchor="t" anchorCtr="0">
            <a:noAutofit/>
          </a:bodyPr>
          <a:lstStyle/>
          <a:p>
            <a:r>
              <a:rPr lang="ca" sz="1200"/>
              <a:t>Strided  transposed conv layers</a:t>
            </a:r>
            <a:endParaRPr sz="1200"/>
          </a:p>
        </p:txBody>
      </p:sp>
      <p:cxnSp>
        <p:nvCxnSpPr>
          <p:cNvPr id="1406" name="Google Shape;1406;p134"/>
          <p:cNvCxnSpPr/>
          <p:nvPr/>
        </p:nvCxnSpPr>
        <p:spPr>
          <a:xfrm rot="10800000" flipH="1">
            <a:off x="713400" y="4483375"/>
            <a:ext cx="24300" cy="416400"/>
          </a:xfrm>
          <a:prstGeom prst="straightConnector1">
            <a:avLst/>
          </a:prstGeom>
          <a:noFill/>
          <a:ln w="9525" cap="flat" cmpd="sng">
            <a:solidFill>
              <a:srgbClr val="000000"/>
            </a:solidFill>
            <a:prstDash val="solid"/>
            <a:round/>
            <a:headEnd type="none" w="med" len="med"/>
            <a:tailEnd type="triangle" w="med" len="med"/>
          </a:ln>
        </p:spPr>
      </p:cxnSp>
      <p:sp>
        <p:nvSpPr>
          <p:cNvPr id="1407" name="Google Shape;1407;p134"/>
          <p:cNvSpPr/>
          <p:nvPr/>
        </p:nvSpPr>
        <p:spPr>
          <a:xfrm rot="5400000">
            <a:off x="3073800" y="3581125"/>
            <a:ext cx="151200" cy="2805000"/>
          </a:xfrm>
          <a:prstGeom prst="righ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08" name="Google Shape;1408;p134"/>
          <p:cNvSpPr txBox="1"/>
          <p:nvPr/>
        </p:nvSpPr>
        <p:spPr>
          <a:xfrm>
            <a:off x="5389375" y="5093850"/>
            <a:ext cx="1114500" cy="572700"/>
          </a:xfrm>
          <a:prstGeom prst="rect">
            <a:avLst/>
          </a:prstGeom>
          <a:noFill/>
          <a:ln>
            <a:noFill/>
          </a:ln>
        </p:spPr>
        <p:txBody>
          <a:bodyPr spcFirstLastPara="1" wrap="square" lIns="91425" tIns="91425" rIns="91425" bIns="91425" anchor="t" anchorCtr="0">
            <a:noAutofit/>
          </a:bodyPr>
          <a:lstStyle/>
          <a:p>
            <a:r>
              <a:rPr lang="ca" sz="1200"/>
              <a:t>Conv layers,</a:t>
            </a:r>
            <a:endParaRPr sz="1200"/>
          </a:p>
          <a:p>
            <a:r>
              <a:rPr lang="ca" sz="1200"/>
              <a:t>no max-pool</a:t>
            </a:r>
            <a:endParaRPr sz="1200"/>
          </a:p>
        </p:txBody>
      </p:sp>
      <p:sp>
        <p:nvSpPr>
          <p:cNvPr id="1409" name="Google Shape;1409;p134"/>
          <p:cNvSpPr/>
          <p:nvPr/>
        </p:nvSpPr>
        <p:spPr>
          <a:xfrm rot="5400000">
            <a:off x="6114625" y="3568138"/>
            <a:ext cx="151200" cy="2805000"/>
          </a:xfrm>
          <a:prstGeom prst="rightBrace">
            <a:avLst>
              <a:gd name="adj1" fmla="val 8333"/>
              <a:gd name="adj2" fmla="val 50000"/>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10" name="Google Shape;1410;p134"/>
          <p:cNvSpPr txBox="1"/>
          <p:nvPr/>
        </p:nvSpPr>
        <p:spPr>
          <a:xfrm>
            <a:off x="8107775" y="4641525"/>
            <a:ext cx="939600" cy="487200"/>
          </a:xfrm>
          <a:prstGeom prst="rect">
            <a:avLst/>
          </a:prstGeom>
          <a:noFill/>
          <a:ln>
            <a:noFill/>
          </a:ln>
        </p:spPr>
        <p:txBody>
          <a:bodyPr spcFirstLastPara="1" wrap="square" lIns="91425" tIns="91425" rIns="91425" bIns="91425" anchor="t" anchorCtr="0">
            <a:noAutofit/>
          </a:bodyPr>
          <a:lstStyle/>
          <a:p>
            <a:r>
              <a:rPr lang="ca" sz="1200"/>
              <a:t>fully connected</a:t>
            </a:r>
            <a:endParaRPr sz="1200"/>
          </a:p>
        </p:txBody>
      </p:sp>
      <p:cxnSp>
        <p:nvCxnSpPr>
          <p:cNvPr id="1411" name="Google Shape;1411;p134"/>
          <p:cNvCxnSpPr>
            <a:stCxn id="1410" idx="0"/>
          </p:cNvCxnSpPr>
          <p:nvPr/>
        </p:nvCxnSpPr>
        <p:spPr>
          <a:xfrm rot="10800000">
            <a:off x="8498375" y="4198125"/>
            <a:ext cx="79200" cy="443400"/>
          </a:xfrm>
          <a:prstGeom prst="straightConnector1">
            <a:avLst/>
          </a:prstGeom>
          <a:noFill/>
          <a:ln w="9525" cap="flat" cmpd="sng">
            <a:solidFill>
              <a:srgbClr val="000000"/>
            </a:solidFill>
            <a:prstDash val="solid"/>
            <a:round/>
            <a:headEnd type="none" w="med" len="med"/>
            <a:tailEnd type="triangle" w="med" len="med"/>
          </a:ln>
        </p:spPr>
      </p:cxnSp>
      <p:sp>
        <p:nvSpPr>
          <p:cNvPr id="2" name="矩形 1"/>
          <p:cNvSpPr/>
          <p:nvPr/>
        </p:nvSpPr>
        <p:spPr>
          <a:xfrm>
            <a:off x="392225" y="101610"/>
            <a:ext cx="3264355" cy="707886"/>
          </a:xfrm>
          <a:prstGeom prst="rect">
            <a:avLst/>
          </a:prstGeom>
        </p:spPr>
        <p:txBody>
          <a:bodyPr wrap="none">
            <a:spAutoFit/>
          </a:bodyPr>
          <a:lstStyle/>
          <a:p>
            <a:r>
              <a:rPr lang="zh-TW" altLang="en-US" sz="4000" b="1" dirty="0" smtClean="0">
                <a:effectLst>
                  <a:outerShdw blurRad="38100" dist="38100" dir="2700000" algn="tl">
                    <a:srgbClr val="000000">
                      <a:alpha val="43137"/>
                    </a:srgbClr>
                  </a:outerShdw>
                </a:effectLst>
              </a:rPr>
              <a:t>貢獻</a:t>
            </a:r>
            <a:r>
              <a:rPr lang="en-US" altLang="zh-TW" sz="4000" b="1" dirty="0" smtClean="0">
                <a:effectLst>
                  <a:outerShdw blurRad="38100" dist="38100" dir="2700000" algn="tl">
                    <a:srgbClr val="000000">
                      <a:alpha val="43137"/>
                    </a:srgbClr>
                  </a:outerShdw>
                </a:effectLst>
              </a:rPr>
              <a:t>1:</a:t>
            </a:r>
            <a:r>
              <a:rPr lang="en-US" altLang="ko-KR" sz="4000" dirty="0"/>
              <a:t>DCGAN</a:t>
            </a:r>
            <a:r>
              <a:rPr lang="en-US" altLang="zh-TW" sz="4000" b="1" dirty="0" smtClean="0">
                <a:effectLst>
                  <a:outerShdw blurRad="38100" dist="38100" dir="2700000" algn="tl">
                    <a:srgbClr val="000000">
                      <a:alpha val="43137"/>
                    </a:srgbClr>
                  </a:outerShdw>
                </a:effectLst>
              </a:rPr>
              <a:t> </a:t>
            </a:r>
            <a:endParaRPr lang="zh-TW" altLang="en-US" sz="40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09074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rgbClr val="003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6000" dirty="0" smtClean="0">
                <a:latin typeface="Arial Black" panose="020B0A04020102020204" pitchFamily="34" charset="0"/>
              </a:rPr>
              <a:t>類神經</a:t>
            </a:r>
            <a:r>
              <a:rPr lang="zh-TW" altLang="en-US" sz="6000" dirty="0" smtClean="0">
                <a:latin typeface="Arial Black" panose="020B0A04020102020204" pitchFamily="34" charset="0"/>
              </a:rPr>
              <a:t>網路</a:t>
            </a:r>
            <a:endParaRPr lang="en-US" altLang="zh-TW" sz="6000" dirty="0" smtClean="0">
              <a:latin typeface="Arial Black" panose="020B0A04020102020204" pitchFamily="34" charset="0"/>
            </a:endParaRPr>
          </a:p>
          <a:p>
            <a:pPr algn="ctr"/>
            <a:r>
              <a:rPr lang="en-US" altLang="zh-TW" sz="6000" dirty="0"/>
              <a:t>Neural network:</a:t>
            </a:r>
            <a:br>
              <a:rPr lang="en-US" altLang="zh-TW" sz="6000" dirty="0"/>
            </a:br>
            <a:r>
              <a:rPr lang="en-US" altLang="zh-TW" sz="6000" b="1" dirty="0">
                <a:effectLst>
                  <a:outerShdw blurRad="38100" dist="38100" dir="2700000" algn="tl">
                    <a:srgbClr val="000000">
                      <a:alpha val="43137"/>
                    </a:srgbClr>
                  </a:outerShdw>
                </a:effectLst>
              </a:rPr>
              <a:t>From perceptron</a:t>
            </a:r>
            <a:r>
              <a:rPr lang="zh-TW" altLang="en-US" sz="6000" b="1" dirty="0">
                <a:effectLst>
                  <a:outerShdw blurRad="38100" dist="38100" dir="2700000" algn="tl">
                    <a:srgbClr val="000000">
                      <a:alpha val="43137"/>
                    </a:srgbClr>
                  </a:outerShdw>
                </a:effectLst>
              </a:rPr>
              <a:t> </a:t>
            </a:r>
            <a:r>
              <a:rPr lang="en-US" altLang="zh-TW" sz="6000" b="1" dirty="0">
                <a:effectLst>
                  <a:outerShdw blurRad="38100" dist="38100" dir="2700000" algn="tl">
                    <a:srgbClr val="000000">
                      <a:alpha val="43137"/>
                    </a:srgbClr>
                  </a:outerShdw>
                </a:effectLst>
              </a:rPr>
              <a:t>to MLP</a:t>
            </a:r>
            <a:endParaRPr lang="zh-TW" altLang="en-US" sz="6000" dirty="0">
              <a:latin typeface="Arial Black" panose="020B0A04020102020204" pitchFamily="34" charset="0"/>
            </a:endParaRPr>
          </a:p>
        </p:txBody>
      </p:sp>
      <p:sp>
        <p:nvSpPr>
          <p:cNvPr id="3" name="投影片編號版面配置區 2"/>
          <p:cNvSpPr>
            <a:spLocks noGrp="1"/>
          </p:cNvSpPr>
          <p:nvPr>
            <p:ph type="sldNum" sz="quarter" idx="12"/>
          </p:nvPr>
        </p:nvSpPr>
        <p:spPr/>
        <p:txBody>
          <a:bodyPr/>
          <a:lstStyle/>
          <a:p>
            <a:fld id="{1C9828DB-DA40-4A60-9D03-5C770DCC3DDB}" type="slidenum">
              <a:rPr lang="zh-TW" altLang="en-US" smtClean="0"/>
              <a:t>8</a:t>
            </a:fld>
            <a:endParaRPr lang="zh-TW" altLang="en-US"/>
          </a:p>
        </p:txBody>
      </p:sp>
    </p:spTree>
    <p:extLst>
      <p:ext uri="{BB962C8B-B14F-4D97-AF65-F5344CB8AC3E}">
        <p14:creationId xmlns:p14="http://schemas.microsoft.com/office/powerpoint/2010/main" val="16742853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570470" y="2280603"/>
            <a:ext cx="7772400" cy="2387600"/>
          </a:xfrm>
        </p:spPr>
        <p:txBody>
          <a:bodyPr>
            <a:normAutofit/>
          </a:bodyPr>
          <a:lstStyle/>
          <a:p>
            <a:r>
              <a:rPr lang="en-US" altLang="zh-TW" dirty="0" smtClean="0"/>
              <a:t>Neural network:</a:t>
            </a:r>
            <a:br>
              <a:rPr lang="en-US" altLang="zh-TW" dirty="0" smtClean="0"/>
            </a:br>
            <a:r>
              <a:rPr lang="en-US" altLang="zh-TW" sz="3100" b="1" dirty="0" smtClean="0">
                <a:effectLst>
                  <a:outerShdw blurRad="38100" dist="38100" dir="2700000" algn="tl">
                    <a:srgbClr val="000000">
                      <a:alpha val="43137"/>
                    </a:srgbClr>
                  </a:outerShdw>
                </a:effectLst>
              </a:rPr>
              <a:t>From</a:t>
            </a:r>
            <a:r>
              <a:rPr lang="en-US" altLang="zh-TW" sz="3100" b="1" dirty="0">
                <a:effectLst>
                  <a:outerShdw blurRad="38100" dist="38100" dir="2700000" algn="tl">
                    <a:srgbClr val="000000">
                      <a:alpha val="43137"/>
                    </a:srgbClr>
                  </a:outerShdw>
                </a:effectLst>
              </a:rPr>
              <a:t> </a:t>
            </a:r>
            <a:r>
              <a:rPr lang="en-US" altLang="zh-TW" sz="3100" b="1" dirty="0" smtClean="0">
                <a:effectLst>
                  <a:outerShdw blurRad="38100" dist="38100" dir="2700000" algn="tl">
                    <a:srgbClr val="000000">
                      <a:alpha val="43137"/>
                    </a:srgbClr>
                  </a:outerShdw>
                </a:effectLst>
              </a:rPr>
              <a:t>perceptron</a:t>
            </a:r>
            <a:r>
              <a:rPr lang="zh-TW" altLang="en-US" sz="3100" b="1" dirty="0" smtClean="0">
                <a:effectLst>
                  <a:outerShdw blurRad="38100" dist="38100" dir="2700000" algn="tl">
                    <a:srgbClr val="000000">
                      <a:alpha val="43137"/>
                    </a:srgbClr>
                  </a:outerShdw>
                </a:effectLst>
              </a:rPr>
              <a:t> </a:t>
            </a:r>
            <a:r>
              <a:rPr lang="en-US" altLang="zh-TW" sz="3100" b="1" dirty="0" smtClean="0">
                <a:effectLst>
                  <a:outerShdw blurRad="38100" dist="38100" dir="2700000" algn="tl">
                    <a:srgbClr val="000000">
                      <a:alpha val="43137"/>
                    </a:srgbClr>
                  </a:outerShdw>
                </a:effectLst>
              </a:rPr>
              <a:t>to MLP</a:t>
            </a:r>
            <a:endParaRPr lang="zh-TW" altLang="en-US" sz="3100"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26064238"/>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6557</TotalTime>
  <Words>2399</Words>
  <Application>Microsoft Office PowerPoint</Application>
  <PresentationFormat>如螢幕大小 (4:3)</PresentationFormat>
  <Paragraphs>444</Paragraphs>
  <Slides>73</Slides>
  <Notes>1</Notes>
  <HiddenSlides>0</HiddenSlides>
  <MMClips>0</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73</vt:i4>
      </vt:variant>
    </vt:vector>
  </HeadingPairs>
  <TitlesOfParts>
    <vt:vector size="85" baseType="lpstr">
      <vt:lpstr>Lato</vt:lpstr>
      <vt:lpstr>맑은 고딕</vt:lpstr>
      <vt:lpstr>宋体</vt:lpstr>
      <vt:lpstr>微軟正黑體</vt:lpstr>
      <vt:lpstr>新細明體</vt:lpstr>
      <vt:lpstr>Algerian</vt:lpstr>
      <vt:lpstr>Arial</vt:lpstr>
      <vt:lpstr>Arial Black</vt:lpstr>
      <vt:lpstr>Calibri</vt:lpstr>
      <vt:lpstr>Cambria Math</vt:lpstr>
      <vt:lpstr>Wingdings</vt:lpstr>
      <vt:lpstr>Office 佈景主題</vt:lpstr>
      <vt:lpstr>人工智慧</vt:lpstr>
      <vt:lpstr>PowerPoint 簡報</vt:lpstr>
      <vt:lpstr>PowerPoint 簡報</vt:lpstr>
      <vt:lpstr>10 Breakthrough Technologies 2020</vt:lpstr>
      <vt:lpstr>PowerPoint 簡報</vt:lpstr>
      <vt:lpstr>從工人(專家)智慧到人工(機器)智慧</vt:lpstr>
      <vt:lpstr>學習套件</vt:lpstr>
      <vt:lpstr>PowerPoint 簡報</vt:lpstr>
      <vt:lpstr>Neural network: From perceptron to MLP</vt:lpstr>
      <vt:lpstr>神經網路</vt:lpstr>
      <vt:lpstr>PowerPoint 簡報</vt:lpstr>
      <vt:lpstr>模型化類神經網路</vt:lpstr>
      <vt:lpstr>激活函數:Activation function Step Function</vt:lpstr>
      <vt:lpstr>激活函數:Activation function Sigmoid function</vt:lpstr>
      <vt:lpstr>各種激活函數:Activation function</vt:lpstr>
      <vt:lpstr>PowerPoint 簡報</vt:lpstr>
      <vt:lpstr>真值表[邏輯閘]</vt:lpstr>
      <vt:lpstr>PowerPoint 簡報</vt:lpstr>
      <vt:lpstr>PowerPoint 簡報</vt:lpstr>
      <vt:lpstr>PowerPoint 簡報</vt:lpstr>
      <vt:lpstr>PowerPoint 簡報</vt:lpstr>
      <vt:lpstr>PowerPoint 簡報</vt:lpstr>
      <vt:lpstr>PowerPoint 簡報</vt:lpstr>
      <vt:lpstr>真值表[邏輯閘]</vt:lpstr>
      <vt:lpstr>PowerPoint 簡報</vt:lpstr>
      <vt:lpstr>真值表[邏輯閘]</vt:lpstr>
      <vt:lpstr>PowerPoint 簡報</vt:lpstr>
      <vt:lpstr>PowerPoint 簡報</vt:lpstr>
      <vt:lpstr>PowerPoint 簡報</vt:lpstr>
      <vt:lpstr>PowerPoint 簡報</vt:lpstr>
      <vt:lpstr>模型化類神經網路</vt:lpstr>
      <vt:lpstr>學習能力類神經網路</vt:lpstr>
      <vt:lpstr>學習能力類神經網路</vt:lpstr>
      <vt:lpstr>學習能力類神經網路</vt:lpstr>
      <vt:lpstr>學習能力類神經網路</vt:lpstr>
      <vt:lpstr>學習能力類神經網路</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NLP Natural Language Processing 自然語言處理</vt:lpstr>
      <vt:lpstr>PowerPoint 簡報</vt:lpstr>
      <vt:lpstr>PowerPoint 簡報</vt:lpstr>
      <vt:lpstr>NLP應用</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生成型深度學習 Generative Deep Learning</vt:lpstr>
      <vt:lpstr>深偽技術|深度偽造|deepfake deep learning+ fake   基於人工智慧的人體圖像合成技術的應用</vt:lpstr>
      <vt:lpstr>AI Art</vt:lpstr>
      <vt:lpstr>AI Music: Open AI </vt:lpstr>
      <vt:lpstr>MuseNet's AI Improvises Mozart</vt:lpstr>
      <vt:lpstr>PowerPoint 簡報</vt:lpstr>
      <vt:lpstr>PowerPoint 簡報</vt:lpstr>
      <vt:lpstr>PowerPoint 簡報</vt:lpstr>
      <vt:lpstr>Variational Autoencoder 變分自編碼器</vt:lpstr>
      <vt:lpstr>PowerPoint 簡報</vt:lpstr>
      <vt:lpstr>PowerPoint 簡報</vt:lpstr>
      <vt:lpstr>推薦好書</vt:lpstr>
      <vt:lpstr>GAN的運作模式: a generative model and a discriminative model</vt:lpstr>
      <vt:lpstr>Generating images/frames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108年度委外人才培訓 專案計畫書</dc:title>
  <dc:creator>TB</dc:creator>
  <cp:lastModifiedBy>user</cp:lastModifiedBy>
  <cp:revision>106</cp:revision>
  <dcterms:created xsi:type="dcterms:W3CDTF">2019-02-25T12:54:48Z</dcterms:created>
  <dcterms:modified xsi:type="dcterms:W3CDTF">2023-04-14T03:24:01Z</dcterms:modified>
</cp:coreProperties>
</file>